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notesMasterIdLst>
    <p:notesMasterId r:id="rId46"/>
  </p:notesMasterIdLst>
  <p:sldIdLst>
    <p:sldId id="256" r:id="rId3"/>
    <p:sldId id="471" r:id="rId4"/>
    <p:sldId id="472" r:id="rId5"/>
    <p:sldId id="473" r:id="rId6"/>
    <p:sldId id="266" r:id="rId7"/>
    <p:sldId id="260" r:id="rId8"/>
    <p:sldId id="474" r:id="rId9"/>
    <p:sldId id="268" r:id="rId10"/>
    <p:sldId id="477" r:id="rId11"/>
    <p:sldId id="483" r:id="rId12"/>
    <p:sldId id="469" r:id="rId13"/>
    <p:sldId id="466" r:id="rId14"/>
    <p:sldId id="467" r:id="rId15"/>
    <p:sldId id="478" r:id="rId16"/>
    <p:sldId id="496" r:id="rId17"/>
    <p:sldId id="470" r:id="rId18"/>
    <p:sldId id="270" r:id="rId19"/>
    <p:sldId id="480" r:id="rId20"/>
    <p:sldId id="449" r:id="rId21"/>
    <p:sldId id="444" r:id="rId22"/>
    <p:sldId id="446" r:id="rId23"/>
    <p:sldId id="279" r:id="rId24"/>
    <p:sldId id="497" r:id="rId25"/>
    <p:sldId id="492" r:id="rId26"/>
    <p:sldId id="494" r:id="rId27"/>
    <p:sldId id="493" r:id="rId28"/>
    <p:sldId id="481" r:id="rId29"/>
    <p:sldId id="482" r:id="rId30"/>
    <p:sldId id="258" r:id="rId31"/>
    <p:sldId id="259" r:id="rId32"/>
    <p:sldId id="829" r:id="rId33"/>
    <p:sldId id="498" r:id="rId34"/>
    <p:sldId id="479" r:id="rId35"/>
    <p:sldId id="271" r:id="rId36"/>
    <p:sldId id="272" r:id="rId37"/>
    <p:sldId id="273" r:id="rId38"/>
    <p:sldId id="487" r:id="rId39"/>
    <p:sldId id="488" r:id="rId40"/>
    <p:sldId id="489" r:id="rId41"/>
    <p:sldId id="490" r:id="rId42"/>
    <p:sldId id="491" r:id="rId43"/>
    <p:sldId id="264" r:id="rId44"/>
    <p:sldId id="274" r:id="rId45"/>
  </p:sldIdLst>
  <p:sldSz cx="12192000" cy="6858000"/>
  <p:notesSz cx="7023100" cy="93091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FF66"/>
    <a:srgbClr val="FFCCCC"/>
    <a:srgbClr val="00FF00"/>
    <a:srgbClr val="DDD9C3"/>
    <a:srgbClr val="00CC00"/>
    <a:srgbClr val="FFC000"/>
    <a:srgbClr val="FFCC99"/>
    <a:srgbClr val="C6D9F1"/>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36" autoAdjust="0"/>
  </p:normalViewPr>
  <p:slideViewPr>
    <p:cSldViewPr>
      <p:cViewPr varScale="1">
        <p:scale>
          <a:sx n="75" d="100"/>
          <a:sy n="75" d="100"/>
        </p:scale>
        <p:origin x="327" y="27"/>
      </p:cViewPr>
      <p:guideLst>
        <p:guide orient="horz" pos="2160"/>
        <p:guide pos="3840"/>
      </p:guideLst>
    </p:cSldViewPr>
  </p:slideViewPr>
  <p:notesTextViewPr>
    <p:cViewPr>
      <p:scale>
        <a:sx n="1" d="1"/>
        <a:sy n="1" d="1"/>
      </p:scale>
      <p:origin x="0" y="0"/>
    </p:cViewPr>
  </p:notesTextViewPr>
  <p:sorterViewPr>
    <p:cViewPr>
      <p:scale>
        <a:sx n="100" d="100"/>
        <a:sy n="100" d="100"/>
      </p:scale>
      <p:origin x="0" y="-11076"/>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slide" Target="slides/slide37.xml"/><Relationship Id="rId21" Type="http://schemas.openxmlformats.org/officeDocument/2006/relationships/slide" Target="slides/slide19.xml"/><Relationship Id="rId34" Type="http://schemas.openxmlformats.org/officeDocument/2006/relationships/slide" Target="slides/slide32.xml"/><Relationship Id="rId42" Type="http://schemas.openxmlformats.org/officeDocument/2006/relationships/slide" Target="slides/slide40.xml"/><Relationship Id="rId47" Type="http://schemas.openxmlformats.org/officeDocument/2006/relationships/presProps" Target="presProps.xml"/><Relationship Id="rId50" Type="http://schemas.openxmlformats.org/officeDocument/2006/relationships/tableStyles" Target="tableStyles.xml"/><Relationship Id="rId7" Type="http://schemas.openxmlformats.org/officeDocument/2006/relationships/slide" Target="slides/slide5.xml"/><Relationship Id="rId2" Type="http://schemas.openxmlformats.org/officeDocument/2006/relationships/slideMaster" Target="slideMasters/slideMaster2.xml"/><Relationship Id="rId16" Type="http://schemas.openxmlformats.org/officeDocument/2006/relationships/slide" Target="slides/slide14.xml"/><Relationship Id="rId29" Type="http://schemas.openxmlformats.org/officeDocument/2006/relationships/slide" Target="slides/slide27.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slide" Target="slides/slide38.xml"/><Relationship Id="rId45" Type="http://schemas.openxmlformats.org/officeDocument/2006/relationships/slide" Target="slides/slide43.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49" Type="http://schemas.openxmlformats.org/officeDocument/2006/relationships/theme" Target="theme/theme1.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4" Type="http://schemas.openxmlformats.org/officeDocument/2006/relationships/slide" Target="slides/slide42.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slide" Target="slides/slide41.xml"/><Relationship Id="rId48" Type="http://schemas.openxmlformats.org/officeDocument/2006/relationships/viewProps" Target="viewProps.xml"/><Relationship Id="rId8" Type="http://schemas.openxmlformats.org/officeDocument/2006/relationships/slide" Target="slides/slide6.xml"/><Relationship Id="rId3" Type="http://schemas.openxmlformats.org/officeDocument/2006/relationships/slide" Target="slides/slide1.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slide" Target="slides/slide36.xml"/><Relationship Id="rId46" Type="http://schemas.openxmlformats.org/officeDocument/2006/relationships/notesMaster" Target="notesMasters/notesMaster1.xml"/><Relationship Id="rId20" Type="http://schemas.openxmlformats.org/officeDocument/2006/relationships/slide" Target="slides/slide18.xml"/><Relationship Id="rId41" Type="http://schemas.openxmlformats.org/officeDocument/2006/relationships/slide" Target="slides/slide39.xml"/><Relationship Id="rId1" Type="http://schemas.openxmlformats.org/officeDocument/2006/relationships/slideMaster" Target="slideMasters/slideMaster1.xml"/><Relationship Id="rId6" Type="http://schemas.openxmlformats.org/officeDocument/2006/relationships/slide" Target="slides/slide4.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43238"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978275" y="0"/>
            <a:ext cx="3043238" cy="466725"/>
          </a:xfrm>
          <a:prstGeom prst="rect">
            <a:avLst/>
          </a:prstGeom>
        </p:spPr>
        <p:txBody>
          <a:bodyPr vert="horz" lIns="91440" tIns="45720" rIns="91440" bIns="45720" rtlCol="0"/>
          <a:lstStyle>
            <a:lvl1pPr algn="r">
              <a:defRPr sz="1200"/>
            </a:lvl1pPr>
          </a:lstStyle>
          <a:p>
            <a:fld id="{72869735-A579-421C-B739-E89565065DBD}" type="datetimeFigureOut">
              <a:rPr lang="en-US" smtClean="0"/>
              <a:t>4/30/2023</a:t>
            </a:fld>
            <a:endParaRPr lang="en-US"/>
          </a:p>
        </p:txBody>
      </p:sp>
      <p:sp>
        <p:nvSpPr>
          <p:cNvPr id="4" name="Slide Image Placeholder 3"/>
          <p:cNvSpPr>
            <a:spLocks noGrp="1" noRot="1" noChangeAspect="1"/>
          </p:cNvSpPr>
          <p:nvPr>
            <p:ph type="sldImg" idx="2"/>
          </p:nvPr>
        </p:nvSpPr>
        <p:spPr>
          <a:xfrm>
            <a:off x="719138" y="1163638"/>
            <a:ext cx="5584825" cy="3141662"/>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701675" y="4479925"/>
            <a:ext cx="5619750" cy="3665538"/>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42375"/>
            <a:ext cx="3043238" cy="466725"/>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978275" y="8842375"/>
            <a:ext cx="3043238" cy="466725"/>
          </a:xfrm>
          <a:prstGeom prst="rect">
            <a:avLst/>
          </a:prstGeom>
        </p:spPr>
        <p:txBody>
          <a:bodyPr vert="horz" lIns="91440" tIns="45720" rIns="91440" bIns="45720" rtlCol="0" anchor="b"/>
          <a:lstStyle>
            <a:lvl1pPr algn="r">
              <a:defRPr sz="1200"/>
            </a:lvl1pPr>
          </a:lstStyle>
          <a:p>
            <a:fld id="{638D47DB-CA01-419C-B9D7-D06AB593E49D}" type="slidenum">
              <a:rPr lang="en-US" smtClean="0"/>
              <a:t>‹#›</a:t>
            </a:fld>
            <a:endParaRPr lang="en-US"/>
          </a:p>
        </p:txBody>
      </p:sp>
    </p:spTree>
    <p:extLst>
      <p:ext uri="{BB962C8B-B14F-4D97-AF65-F5344CB8AC3E}">
        <p14:creationId xmlns:p14="http://schemas.microsoft.com/office/powerpoint/2010/main" val="98066515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Slide Image Placeholder 1"/>
          <p:cNvSpPr>
            <a:spLocks noGrp="1" noRot="1" noChangeAspect="1" noTextEdit="1"/>
          </p:cNvSpPr>
          <p:nvPr>
            <p:ph type="sldImg"/>
          </p:nvPr>
        </p:nvSpPr>
        <p:spPr>
          <a:xfrm>
            <a:off x="719138" y="1163638"/>
            <a:ext cx="5584825" cy="3141662"/>
          </a:xfrm>
          <a:ln/>
        </p:spPr>
      </p:sp>
      <p:sp>
        <p:nvSpPr>
          <p:cNvPr id="18435" name="Notes Placeholder 2"/>
          <p:cNvSpPr>
            <a:spLocks noGrp="1"/>
          </p:cNvSpPr>
          <p:nvPr>
            <p:ph type="body" idx="1"/>
          </p:nvPr>
        </p:nvSpPr>
        <p:spPr>
          <a:noFill/>
          <a:ln/>
        </p:spPr>
        <p:txBody>
          <a:bodyPr/>
          <a:lstStyle/>
          <a:p>
            <a:pPr eaLnBrk="1" hangingPunct="1"/>
            <a:endParaRPr lang="en-US"/>
          </a:p>
        </p:txBody>
      </p:sp>
      <p:sp>
        <p:nvSpPr>
          <p:cNvPr id="18436" name="Slide Number Placeholder 3"/>
          <p:cNvSpPr>
            <a:spLocks noGrp="1"/>
          </p:cNvSpPr>
          <p:nvPr>
            <p:ph type="sldNum" sz="quarter" idx="5"/>
          </p:nvPr>
        </p:nvSpPr>
        <p:spPr>
          <a:noFill/>
        </p:spPr>
        <p:txBody>
          <a:bodyPr/>
          <a:lstStyle/>
          <a:p>
            <a:fld id="{12F8B783-D900-48E7-B0CC-F973F181AF6E}" type="slidenum">
              <a:rPr lang="en-US"/>
              <a:pPr/>
              <a:t>8</a:t>
            </a:fld>
            <a:endParaRPr lang="en-US"/>
          </a:p>
        </p:txBody>
      </p:sp>
    </p:spTree>
    <p:extLst>
      <p:ext uri="{BB962C8B-B14F-4D97-AF65-F5344CB8AC3E}">
        <p14:creationId xmlns:p14="http://schemas.microsoft.com/office/powerpoint/2010/main" val="162272004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Slide Image Placeholder 1"/>
          <p:cNvSpPr>
            <a:spLocks noGrp="1" noRot="1" noChangeAspect="1" noTextEdit="1"/>
          </p:cNvSpPr>
          <p:nvPr>
            <p:ph type="sldImg"/>
          </p:nvPr>
        </p:nvSpPr>
        <p:spPr>
          <a:xfrm>
            <a:off x="719138" y="1163638"/>
            <a:ext cx="5584825" cy="3141662"/>
          </a:xfrm>
          <a:ln/>
        </p:spPr>
      </p:sp>
      <p:sp>
        <p:nvSpPr>
          <p:cNvPr id="19459" name="Notes Placeholder 2"/>
          <p:cNvSpPr>
            <a:spLocks noGrp="1"/>
          </p:cNvSpPr>
          <p:nvPr>
            <p:ph type="body" idx="1"/>
          </p:nvPr>
        </p:nvSpPr>
        <p:spPr>
          <a:noFill/>
          <a:ln/>
        </p:spPr>
        <p:txBody>
          <a:bodyPr/>
          <a:lstStyle/>
          <a:p>
            <a:pPr eaLnBrk="1" hangingPunct="1"/>
            <a:endParaRPr lang="en-US"/>
          </a:p>
        </p:txBody>
      </p:sp>
      <p:sp>
        <p:nvSpPr>
          <p:cNvPr id="19460" name="Slide Number Placeholder 3"/>
          <p:cNvSpPr>
            <a:spLocks noGrp="1"/>
          </p:cNvSpPr>
          <p:nvPr>
            <p:ph type="sldNum" sz="quarter" idx="5"/>
          </p:nvPr>
        </p:nvSpPr>
        <p:spPr>
          <a:noFill/>
        </p:spPr>
        <p:txBody>
          <a:bodyPr/>
          <a:lstStyle/>
          <a:p>
            <a:fld id="{BC19CE9C-6328-48E9-8F3B-FD51D8EB692B}" type="slidenum">
              <a:rPr lang="en-US"/>
              <a:pPr/>
              <a:t>17</a:t>
            </a:fld>
            <a:endParaRPr lang="en-US"/>
          </a:p>
        </p:txBody>
      </p:sp>
    </p:spTree>
    <p:extLst>
      <p:ext uri="{BB962C8B-B14F-4D97-AF65-F5344CB8AC3E}">
        <p14:creationId xmlns:p14="http://schemas.microsoft.com/office/powerpoint/2010/main" val="361312428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Slide Image Placeholder 1"/>
          <p:cNvSpPr>
            <a:spLocks noGrp="1" noRot="1" noChangeAspect="1" noTextEdit="1"/>
          </p:cNvSpPr>
          <p:nvPr>
            <p:ph type="sldImg"/>
          </p:nvPr>
        </p:nvSpPr>
        <p:spPr>
          <a:xfrm>
            <a:off x="719138" y="1163638"/>
            <a:ext cx="5584825" cy="3141662"/>
          </a:xfrm>
          <a:ln/>
        </p:spPr>
      </p:sp>
      <p:sp>
        <p:nvSpPr>
          <p:cNvPr id="21507" name="Notes Placeholder 2"/>
          <p:cNvSpPr>
            <a:spLocks noGrp="1"/>
          </p:cNvSpPr>
          <p:nvPr>
            <p:ph type="body" idx="1"/>
          </p:nvPr>
        </p:nvSpPr>
        <p:spPr>
          <a:noFill/>
          <a:ln/>
        </p:spPr>
        <p:txBody>
          <a:bodyPr/>
          <a:lstStyle/>
          <a:p>
            <a:pPr eaLnBrk="1" hangingPunct="1"/>
            <a:endParaRPr lang="en-US"/>
          </a:p>
        </p:txBody>
      </p:sp>
      <p:sp>
        <p:nvSpPr>
          <p:cNvPr id="21508" name="Slide Number Placeholder 3"/>
          <p:cNvSpPr>
            <a:spLocks noGrp="1"/>
          </p:cNvSpPr>
          <p:nvPr>
            <p:ph type="sldNum" sz="quarter" idx="5"/>
          </p:nvPr>
        </p:nvSpPr>
        <p:spPr>
          <a:noFill/>
        </p:spPr>
        <p:txBody>
          <a:bodyPr/>
          <a:lstStyle/>
          <a:p>
            <a:fld id="{4613A9DA-F1A7-4D60-902C-BFB593A333B8}" type="slidenum">
              <a:rPr lang="en-US"/>
              <a:pPr/>
              <a:t>34</a:t>
            </a:fld>
            <a:endParaRPr lang="en-US"/>
          </a:p>
        </p:txBody>
      </p:sp>
    </p:spTree>
    <p:extLst>
      <p:ext uri="{BB962C8B-B14F-4D97-AF65-F5344CB8AC3E}">
        <p14:creationId xmlns:p14="http://schemas.microsoft.com/office/powerpoint/2010/main" val="336588070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9138" y="1163638"/>
            <a:ext cx="5584825" cy="3141662"/>
          </a:xfrm>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pPr>
              <a:defRPr/>
            </a:pPr>
            <a:fld id="{0DCFD822-6ED9-48E3-8818-7FAD1A455F59}" type="slidenum">
              <a:rPr lang="en-US" smtClean="0"/>
              <a:pPr>
                <a:defRPr/>
              </a:pPr>
              <a:t>35</a:t>
            </a:fld>
            <a:endParaRPr lang="en-US"/>
          </a:p>
        </p:txBody>
      </p:sp>
    </p:spTree>
    <p:extLst>
      <p:ext uri="{BB962C8B-B14F-4D97-AF65-F5344CB8AC3E}">
        <p14:creationId xmlns:p14="http://schemas.microsoft.com/office/powerpoint/2010/main" val="225055154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9138" y="1163638"/>
            <a:ext cx="5584825" cy="3141662"/>
          </a:xfrm>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pPr>
              <a:defRPr/>
            </a:pPr>
            <a:fld id="{0DCFD822-6ED9-48E3-8818-7FAD1A455F59}" type="slidenum">
              <a:rPr lang="en-US" smtClean="0"/>
              <a:pPr>
                <a:defRPr/>
              </a:pPr>
              <a:t>36</a:t>
            </a:fld>
            <a:endParaRPr lang="en-US"/>
          </a:p>
        </p:txBody>
      </p:sp>
    </p:spTree>
    <p:extLst>
      <p:ext uri="{BB962C8B-B14F-4D97-AF65-F5344CB8AC3E}">
        <p14:creationId xmlns:p14="http://schemas.microsoft.com/office/powerpoint/2010/main" val="230654538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9138" y="1163638"/>
            <a:ext cx="5584825" cy="3141662"/>
          </a:xfrm>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pPr>
              <a:defRPr/>
            </a:pPr>
            <a:fld id="{0DCFD822-6ED9-48E3-8818-7FAD1A455F59}" type="slidenum">
              <a:rPr lang="en-US" smtClean="0"/>
              <a:pPr>
                <a:defRPr/>
              </a:pPr>
              <a:t>43</a:t>
            </a:fld>
            <a:endParaRPr lang="en-US"/>
          </a:p>
        </p:txBody>
      </p:sp>
    </p:spTree>
    <p:extLst>
      <p:ext uri="{BB962C8B-B14F-4D97-AF65-F5344CB8AC3E}">
        <p14:creationId xmlns:p14="http://schemas.microsoft.com/office/powerpoint/2010/main" val="30962740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dirty="0"/>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111D9F3E-DAE9-4412-AED4-6933CE6D1AE9}"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21919D-CBDE-4B0B-9CE3-9DF67345EEEA}" type="slidenum">
              <a:rPr lang="en-US" smtClean="0"/>
              <a:t>‹#›</a:t>
            </a:fld>
            <a:endParaRPr lang="en-US"/>
          </a:p>
        </p:txBody>
      </p:sp>
    </p:spTree>
    <p:extLst>
      <p:ext uri="{BB962C8B-B14F-4D97-AF65-F5344CB8AC3E}">
        <p14:creationId xmlns:p14="http://schemas.microsoft.com/office/powerpoint/2010/main" val="17805642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C379164A-0CB7-4364-9AE5-49755A5E2B8F}"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21919D-CBDE-4B0B-9CE3-9DF67345EEEA}" type="slidenum">
              <a:rPr lang="en-US" smtClean="0"/>
              <a:t>‹#›</a:t>
            </a:fld>
            <a:endParaRPr lang="en-US"/>
          </a:p>
        </p:txBody>
      </p:sp>
    </p:spTree>
    <p:extLst>
      <p:ext uri="{BB962C8B-B14F-4D97-AF65-F5344CB8AC3E}">
        <p14:creationId xmlns:p14="http://schemas.microsoft.com/office/powerpoint/2010/main" val="169493891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4641"/>
            <a:ext cx="27432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09600" y="274641"/>
            <a:ext cx="80264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2BA2FFD5-18BC-4658-9B35-928CE109C5F9}"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21919D-CBDE-4B0B-9CE3-9DF67345EEEA}" type="slidenum">
              <a:rPr lang="en-US" smtClean="0"/>
              <a:t>‹#›</a:t>
            </a:fld>
            <a:endParaRPr lang="en-US"/>
          </a:p>
        </p:txBody>
      </p:sp>
    </p:spTree>
    <p:extLst>
      <p:ext uri="{BB962C8B-B14F-4D97-AF65-F5344CB8AC3E}">
        <p14:creationId xmlns:p14="http://schemas.microsoft.com/office/powerpoint/2010/main" val="35159528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1485"/>
            <a:ext cx="10363200" cy="1468967"/>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solidFill>
                  <a:schemeClr val="tx1">
                    <a:tint val="75000"/>
                  </a:schemeClr>
                </a:solidFill>
              </a:defRPr>
            </a:lvl1pPr>
            <a:lvl2pPr marL="609585" indent="0" algn="ctr">
              <a:buNone/>
              <a:defRPr>
                <a:solidFill>
                  <a:schemeClr val="tx1">
                    <a:tint val="75000"/>
                  </a:schemeClr>
                </a:solidFill>
              </a:defRPr>
            </a:lvl2pPr>
            <a:lvl3pPr marL="1219170" indent="0" algn="ctr">
              <a:buNone/>
              <a:defRPr>
                <a:solidFill>
                  <a:schemeClr val="tx1">
                    <a:tint val="75000"/>
                  </a:schemeClr>
                </a:solidFill>
              </a:defRPr>
            </a:lvl3pPr>
            <a:lvl4pPr marL="1828754" indent="0" algn="ctr">
              <a:buNone/>
              <a:defRPr>
                <a:solidFill>
                  <a:schemeClr val="tx1">
                    <a:tint val="75000"/>
                  </a:schemeClr>
                </a:solidFill>
              </a:defRPr>
            </a:lvl4pPr>
            <a:lvl5pPr marL="2438339" indent="0" algn="ctr">
              <a:buNone/>
              <a:defRPr>
                <a:solidFill>
                  <a:schemeClr val="tx1">
                    <a:tint val="75000"/>
                  </a:schemeClr>
                </a:solidFill>
              </a:defRPr>
            </a:lvl5pPr>
            <a:lvl6pPr marL="3047924" indent="0" algn="ctr">
              <a:buNone/>
              <a:defRPr>
                <a:solidFill>
                  <a:schemeClr val="tx1">
                    <a:tint val="75000"/>
                  </a:schemeClr>
                </a:solidFill>
              </a:defRPr>
            </a:lvl6pPr>
            <a:lvl7pPr marL="3657509" indent="0" algn="ctr">
              <a:buNone/>
              <a:defRPr>
                <a:solidFill>
                  <a:schemeClr val="tx1">
                    <a:tint val="75000"/>
                  </a:schemeClr>
                </a:solidFill>
              </a:defRPr>
            </a:lvl7pPr>
            <a:lvl8pPr marL="4267093" indent="0" algn="ctr">
              <a:buNone/>
              <a:defRPr>
                <a:solidFill>
                  <a:schemeClr val="tx1">
                    <a:tint val="75000"/>
                  </a:schemeClr>
                </a:solidFill>
              </a:defRPr>
            </a:lvl8pPr>
            <a:lvl9pPr marL="4876678"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156B4070-C993-4DF0-BBD9-012EE18C643A}" type="datetime1">
              <a:rPr lang="en-US" smtClean="0"/>
              <a:t>4/30/2023</a:t>
            </a:fld>
            <a:endParaRPr lang="en-US"/>
          </a:p>
        </p:txBody>
      </p:sp>
      <p:sp>
        <p:nvSpPr>
          <p:cNvPr id="5" name="Footer Placeholder 4"/>
          <p:cNvSpPr>
            <a:spLocks noGrp="1"/>
          </p:cNvSpPr>
          <p:nvPr>
            <p:ph type="ftr" sz="quarter" idx="11"/>
          </p:nvPr>
        </p:nvSpPr>
        <p:spPr/>
        <p:txBody>
          <a:bodyPr/>
          <a:lstStyle/>
          <a:p>
            <a:r>
              <a:rPr lang="en-US"/>
              <a:t> </a:t>
            </a:r>
          </a:p>
        </p:txBody>
      </p:sp>
      <p:sp>
        <p:nvSpPr>
          <p:cNvPr id="6" name="Slide Number Placeholder 5"/>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333069881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lgn="l">
              <a:defRPr sz="3200"/>
            </a:lvl1pPr>
          </a:lstStyle>
          <a:p>
            <a:r>
              <a:rPr lang="en-US" dirty="0"/>
              <a:t>Click to edit Master title style</a:t>
            </a:r>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10"/>
          </p:nvPr>
        </p:nvSpPr>
        <p:spPr/>
        <p:txBody>
          <a:bodyPr/>
          <a:lstStyle/>
          <a:p>
            <a:fld id="{1FA1796E-CFE5-41ED-A89E-FB1DF76336F7}" type="datetime1">
              <a:rPr lang="en-US" smtClean="0"/>
              <a:t>4/30/2023</a:t>
            </a:fld>
            <a:endParaRPr lang="en-US"/>
          </a:p>
        </p:txBody>
      </p:sp>
      <p:sp>
        <p:nvSpPr>
          <p:cNvPr id="5" name="Footer Placeholder 4"/>
          <p:cNvSpPr>
            <a:spLocks noGrp="1"/>
          </p:cNvSpPr>
          <p:nvPr>
            <p:ph type="ftr" sz="quarter" idx="11"/>
          </p:nvPr>
        </p:nvSpPr>
        <p:spPr/>
        <p:txBody>
          <a:bodyPr/>
          <a:lstStyle/>
          <a:p>
            <a:r>
              <a:rPr lang="en-US"/>
              <a:t> </a:t>
            </a:r>
          </a:p>
        </p:txBody>
      </p:sp>
      <p:sp>
        <p:nvSpPr>
          <p:cNvPr id="6" name="Slide Number Placeholder 5"/>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418351049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0"/>
            <a:ext cx="10363200" cy="1363133"/>
          </a:xfrm>
        </p:spPr>
        <p:txBody>
          <a:bodyPr anchor="t">
            <a:noAutofit/>
          </a:bodyPr>
          <a:lstStyle>
            <a:lvl1pPr algn="l">
              <a:defRPr sz="4267" b="1" cap="all"/>
            </a:lvl1pPr>
          </a:lstStyle>
          <a:p>
            <a:r>
              <a:rPr lang="en-US" dirty="0"/>
              <a:t>Click to edit Master title style</a:t>
            </a:r>
          </a:p>
        </p:txBody>
      </p:sp>
      <p:sp>
        <p:nvSpPr>
          <p:cNvPr id="3" name="Text Placeholder 2"/>
          <p:cNvSpPr>
            <a:spLocks noGrp="1"/>
          </p:cNvSpPr>
          <p:nvPr>
            <p:ph type="body" idx="1"/>
          </p:nvPr>
        </p:nvSpPr>
        <p:spPr>
          <a:xfrm>
            <a:off x="963084" y="2906185"/>
            <a:ext cx="10363200" cy="1500716"/>
          </a:xfrm>
        </p:spPr>
        <p:txBody>
          <a:bodyPr anchor="b"/>
          <a:lstStyle>
            <a:lvl1pPr marL="0" indent="0">
              <a:buNone/>
              <a:defRPr sz="2667">
                <a:solidFill>
                  <a:schemeClr val="tx1">
                    <a:tint val="75000"/>
                  </a:schemeClr>
                </a:solidFill>
              </a:defRPr>
            </a:lvl1pPr>
            <a:lvl2pPr marL="609585" indent="0">
              <a:buNone/>
              <a:defRPr sz="2400">
                <a:solidFill>
                  <a:schemeClr val="tx1">
                    <a:tint val="75000"/>
                  </a:schemeClr>
                </a:solidFill>
              </a:defRPr>
            </a:lvl2pPr>
            <a:lvl3pPr marL="1219170" indent="0">
              <a:buNone/>
              <a:defRPr sz="2133">
                <a:solidFill>
                  <a:schemeClr val="tx1">
                    <a:tint val="75000"/>
                  </a:schemeClr>
                </a:solidFill>
              </a:defRPr>
            </a:lvl3pPr>
            <a:lvl4pPr marL="1828754" indent="0">
              <a:buNone/>
              <a:defRPr sz="1867">
                <a:solidFill>
                  <a:schemeClr val="tx1">
                    <a:tint val="75000"/>
                  </a:schemeClr>
                </a:solidFill>
              </a:defRPr>
            </a:lvl4pPr>
            <a:lvl5pPr marL="2438339" indent="0">
              <a:buNone/>
              <a:defRPr sz="1867">
                <a:solidFill>
                  <a:schemeClr val="tx1">
                    <a:tint val="75000"/>
                  </a:schemeClr>
                </a:solidFill>
              </a:defRPr>
            </a:lvl5pPr>
            <a:lvl6pPr marL="3047924" indent="0">
              <a:buNone/>
              <a:defRPr sz="1867">
                <a:solidFill>
                  <a:schemeClr val="tx1">
                    <a:tint val="75000"/>
                  </a:schemeClr>
                </a:solidFill>
              </a:defRPr>
            </a:lvl6pPr>
            <a:lvl7pPr marL="3657509" indent="0">
              <a:buNone/>
              <a:defRPr sz="1867">
                <a:solidFill>
                  <a:schemeClr val="tx1">
                    <a:tint val="75000"/>
                  </a:schemeClr>
                </a:solidFill>
              </a:defRPr>
            </a:lvl7pPr>
            <a:lvl8pPr marL="4267093" indent="0">
              <a:buNone/>
              <a:defRPr sz="1867">
                <a:solidFill>
                  <a:schemeClr val="tx1">
                    <a:tint val="75000"/>
                  </a:schemeClr>
                </a:solidFill>
              </a:defRPr>
            </a:lvl8pPr>
            <a:lvl9pPr marL="4876678" indent="0">
              <a:buNone/>
              <a:defRPr sz="1867">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D2CABFC-3AD3-46BE-9F24-9247D5196EE4}" type="datetime1">
              <a:rPr lang="en-US" smtClean="0"/>
              <a:t>4/30/2023</a:t>
            </a:fld>
            <a:endParaRPr lang="en-US"/>
          </a:p>
        </p:txBody>
      </p:sp>
      <p:sp>
        <p:nvSpPr>
          <p:cNvPr id="5" name="Footer Placeholder 4"/>
          <p:cNvSpPr>
            <a:spLocks noGrp="1"/>
          </p:cNvSpPr>
          <p:nvPr>
            <p:ph type="ftr" sz="quarter" idx="11"/>
          </p:nvPr>
        </p:nvSpPr>
        <p:spPr/>
        <p:txBody>
          <a:bodyPr/>
          <a:lstStyle/>
          <a:p>
            <a:r>
              <a:rPr lang="en-US"/>
              <a:t> </a:t>
            </a:r>
          </a:p>
        </p:txBody>
      </p:sp>
      <p:sp>
        <p:nvSpPr>
          <p:cNvPr id="6" name="Slide Number Placeholder 5"/>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346998136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4267"/>
            </a:lvl1pPr>
          </a:lstStyle>
          <a:p>
            <a:r>
              <a:rPr lang="en-US" dirty="0"/>
              <a:t>Click to edit Master title style</a:t>
            </a:r>
          </a:p>
        </p:txBody>
      </p:sp>
      <p:sp>
        <p:nvSpPr>
          <p:cNvPr id="3" name="Content Placeholder 2"/>
          <p:cNvSpPr>
            <a:spLocks noGrp="1"/>
          </p:cNvSpPr>
          <p:nvPr>
            <p:ph sz="half" idx="1"/>
          </p:nvPr>
        </p:nvSpPr>
        <p:spPr>
          <a:xfrm>
            <a:off x="609600" y="1600201"/>
            <a:ext cx="5384800" cy="4525433"/>
          </a:xfrm>
        </p:spPr>
        <p:txBody>
          <a:bodyPr/>
          <a:lstStyle>
            <a:lvl1pPr>
              <a:defRPr sz="3733"/>
            </a:lvl1pPr>
            <a:lvl2pPr>
              <a:defRPr sz="3200"/>
            </a:lvl2pPr>
            <a:lvl3pPr>
              <a:defRPr sz="2667"/>
            </a:lvl3pPr>
            <a:lvl4pPr>
              <a:defRPr sz="2400"/>
            </a:lvl4pPr>
            <a:lvl5pPr>
              <a:defRPr sz="2400"/>
            </a:lvl5pPr>
            <a:lvl6pPr>
              <a:defRPr sz="2400"/>
            </a:lvl6pPr>
            <a:lvl7pPr>
              <a:defRPr sz="2400"/>
            </a:lvl7pPr>
            <a:lvl8pPr>
              <a:defRPr sz="2400"/>
            </a:lvl8pPr>
            <a:lvl9pPr>
              <a:defRPr sz="24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6197600" y="1600201"/>
            <a:ext cx="5384800" cy="4525433"/>
          </a:xfrm>
        </p:spPr>
        <p:txBody>
          <a:bodyPr/>
          <a:lstStyle>
            <a:lvl1pPr>
              <a:defRPr sz="3733"/>
            </a:lvl1pPr>
            <a:lvl2pPr>
              <a:defRPr sz="3200"/>
            </a:lvl2pPr>
            <a:lvl3pPr>
              <a:defRPr sz="2667"/>
            </a:lvl3pPr>
            <a:lvl4pPr>
              <a:defRPr sz="2400"/>
            </a:lvl4pPr>
            <a:lvl5pPr>
              <a:defRPr sz="2400"/>
            </a:lvl5pPr>
            <a:lvl6pPr>
              <a:defRPr sz="2400"/>
            </a:lvl6pPr>
            <a:lvl7pPr>
              <a:defRPr sz="2400"/>
            </a:lvl7pPr>
            <a:lvl8pPr>
              <a:defRPr sz="2400"/>
            </a:lvl8pPr>
            <a:lvl9pPr>
              <a:defRPr sz="24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Date Placeholder 4"/>
          <p:cNvSpPr>
            <a:spLocks noGrp="1"/>
          </p:cNvSpPr>
          <p:nvPr>
            <p:ph type="dt" sz="half" idx="10"/>
          </p:nvPr>
        </p:nvSpPr>
        <p:spPr/>
        <p:txBody>
          <a:bodyPr/>
          <a:lstStyle/>
          <a:p>
            <a:fld id="{4DCC817E-EE41-4B30-A9A5-5FF5C53661A2}" type="datetime1">
              <a:rPr lang="en-US" smtClean="0"/>
              <a:t>4/30/2023</a:t>
            </a:fld>
            <a:endParaRPr lang="en-US"/>
          </a:p>
        </p:txBody>
      </p:sp>
      <p:sp>
        <p:nvSpPr>
          <p:cNvPr id="6" name="Footer Placeholder 5"/>
          <p:cNvSpPr>
            <a:spLocks noGrp="1"/>
          </p:cNvSpPr>
          <p:nvPr>
            <p:ph type="ftr" sz="quarter" idx="11"/>
          </p:nvPr>
        </p:nvSpPr>
        <p:spPr/>
        <p:txBody>
          <a:bodyPr/>
          <a:lstStyle/>
          <a:p>
            <a:r>
              <a:rPr lang="en-US"/>
              <a:t> </a:t>
            </a:r>
          </a:p>
        </p:txBody>
      </p:sp>
      <p:sp>
        <p:nvSpPr>
          <p:cNvPr id="7" name="Slide Number Placeholder 6"/>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110227903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4584"/>
            <a:ext cx="5386917" cy="641349"/>
          </a:xfrm>
        </p:spPr>
        <p:txBody>
          <a:bodyPr anchor="b"/>
          <a:lstStyle>
            <a:lvl1pPr marL="0" indent="0">
              <a:buNone/>
              <a:defRPr sz="3200" b="1"/>
            </a:lvl1pPr>
            <a:lvl2pPr marL="609585" indent="0">
              <a:buNone/>
              <a:defRPr sz="2667" b="1"/>
            </a:lvl2pPr>
            <a:lvl3pPr marL="1219170" indent="0">
              <a:buNone/>
              <a:defRPr sz="2400" b="1"/>
            </a:lvl3pPr>
            <a:lvl4pPr marL="1828754" indent="0">
              <a:buNone/>
              <a:defRPr sz="2133" b="1"/>
            </a:lvl4pPr>
            <a:lvl5pPr marL="2438339" indent="0">
              <a:buNone/>
              <a:defRPr sz="2133" b="1"/>
            </a:lvl5pPr>
            <a:lvl6pPr marL="3047924" indent="0">
              <a:buNone/>
              <a:defRPr sz="2133" b="1"/>
            </a:lvl6pPr>
            <a:lvl7pPr marL="3657509" indent="0">
              <a:buNone/>
              <a:defRPr sz="2133" b="1"/>
            </a:lvl7pPr>
            <a:lvl8pPr marL="4267093" indent="0">
              <a:buNone/>
              <a:defRPr sz="2133" b="1"/>
            </a:lvl8pPr>
            <a:lvl9pPr marL="4876678" indent="0">
              <a:buNone/>
              <a:defRPr sz="2133" b="1"/>
            </a:lvl9pPr>
          </a:lstStyle>
          <a:p>
            <a:pPr lvl="0"/>
            <a:r>
              <a:rPr lang="en-US"/>
              <a:t>Click to edit Master text styles</a:t>
            </a:r>
          </a:p>
        </p:txBody>
      </p:sp>
      <p:sp>
        <p:nvSpPr>
          <p:cNvPr id="4" name="Content Placeholder 3"/>
          <p:cNvSpPr>
            <a:spLocks noGrp="1"/>
          </p:cNvSpPr>
          <p:nvPr>
            <p:ph sz="half" idx="2"/>
          </p:nvPr>
        </p:nvSpPr>
        <p:spPr>
          <a:xfrm>
            <a:off x="609600" y="2175934"/>
            <a:ext cx="5386917" cy="3949700"/>
          </a:xfrm>
        </p:spPr>
        <p:txBody>
          <a:bodyPr/>
          <a:lstStyle>
            <a:lvl1pPr>
              <a:defRPr sz="3200"/>
            </a:lvl1pPr>
            <a:lvl2pPr>
              <a:defRPr sz="2667"/>
            </a:lvl2pPr>
            <a:lvl3pPr>
              <a:defRPr sz="2400"/>
            </a:lvl3pPr>
            <a:lvl4pPr>
              <a:defRPr sz="2133"/>
            </a:lvl4pPr>
            <a:lvl5pPr>
              <a:defRPr sz="2133"/>
            </a:lvl5pPr>
            <a:lvl6pPr>
              <a:defRPr sz="2133"/>
            </a:lvl6pPr>
            <a:lvl7pPr>
              <a:defRPr sz="2133"/>
            </a:lvl7pPr>
            <a:lvl8pPr>
              <a:defRPr sz="2133"/>
            </a:lvl8pPr>
            <a:lvl9pPr>
              <a:defRPr sz="2133"/>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4584"/>
            <a:ext cx="5389033" cy="641349"/>
          </a:xfrm>
        </p:spPr>
        <p:txBody>
          <a:bodyPr anchor="b"/>
          <a:lstStyle>
            <a:lvl1pPr marL="0" indent="0">
              <a:buNone/>
              <a:defRPr sz="3200" b="1"/>
            </a:lvl1pPr>
            <a:lvl2pPr marL="609585" indent="0">
              <a:buNone/>
              <a:defRPr sz="2667" b="1"/>
            </a:lvl2pPr>
            <a:lvl3pPr marL="1219170" indent="0">
              <a:buNone/>
              <a:defRPr sz="2400" b="1"/>
            </a:lvl3pPr>
            <a:lvl4pPr marL="1828754" indent="0">
              <a:buNone/>
              <a:defRPr sz="2133" b="1"/>
            </a:lvl4pPr>
            <a:lvl5pPr marL="2438339" indent="0">
              <a:buNone/>
              <a:defRPr sz="2133" b="1"/>
            </a:lvl5pPr>
            <a:lvl6pPr marL="3047924" indent="0">
              <a:buNone/>
              <a:defRPr sz="2133" b="1"/>
            </a:lvl6pPr>
            <a:lvl7pPr marL="3657509" indent="0">
              <a:buNone/>
              <a:defRPr sz="2133" b="1"/>
            </a:lvl7pPr>
            <a:lvl8pPr marL="4267093" indent="0">
              <a:buNone/>
              <a:defRPr sz="2133" b="1"/>
            </a:lvl8pPr>
            <a:lvl9pPr marL="4876678" indent="0">
              <a:buNone/>
              <a:defRPr sz="2133" b="1"/>
            </a:lvl9pPr>
          </a:lstStyle>
          <a:p>
            <a:pPr lvl="0"/>
            <a:r>
              <a:rPr lang="en-US"/>
              <a:t>Click to edit Master text styles</a:t>
            </a:r>
          </a:p>
        </p:txBody>
      </p:sp>
      <p:sp>
        <p:nvSpPr>
          <p:cNvPr id="6" name="Content Placeholder 5"/>
          <p:cNvSpPr>
            <a:spLocks noGrp="1"/>
          </p:cNvSpPr>
          <p:nvPr>
            <p:ph sz="quarter" idx="4"/>
          </p:nvPr>
        </p:nvSpPr>
        <p:spPr>
          <a:xfrm>
            <a:off x="6193368" y="2175934"/>
            <a:ext cx="5389033" cy="3949700"/>
          </a:xfrm>
        </p:spPr>
        <p:txBody>
          <a:bodyPr/>
          <a:lstStyle>
            <a:lvl1pPr>
              <a:defRPr sz="3200"/>
            </a:lvl1pPr>
            <a:lvl2pPr>
              <a:defRPr sz="2667"/>
            </a:lvl2pPr>
            <a:lvl3pPr>
              <a:defRPr sz="2400"/>
            </a:lvl3pPr>
            <a:lvl4pPr>
              <a:defRPr sz="2133"/>
            </a:lvl4pPr>
            <a:lvl5pPr>
              <a:defRPr sz="2133"/>
            </a:lvl5pPr>
            <a:lvl6pPr>
              <a:defRPr sz="2133"/>
            </a:lvl6pPr>
            <a:lvl7pPr>
              <a:defRPr sz="2133"/>
            </a:lvl7pPr>
            <a:lvl8pPr>
              <a:defRPr sz="2133"/>
            </a:lvl8pPr>
            <a:lvl9pPr>
              <a:defRPr sz="2133"/>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1F08E220-1878-4078-969D-EC0D9D97FD61}" type="datetime1">
              <a:rPr lang="en-US" smtClean="0"/>
              <a:t>4/30/2023</a:t>
            </a:fld>
            <a:endParaRPr lang="en-US"/>
          </a:p>
        </p:txBody>
      </p:sp>
      <p:sp>
        <p:nvSpPr>
          <p:cNvPr id="8" name="Footer Placeholder 7"/>
          <p:cNvSpPr>
            <a:spLocks noGrp="1"/>
          </p:cNvSpPr>
          <p:nvPr>
            <p:ph type="ftr" sz="quarter" idx="11"/>
          </p:nvPr>
        </p:nvSpPr>
        <p:spPr/>
        <p:txBody>
          <a:bodyPr/>
          <a:lstStyle/>
          <a:p>
            <a:r>
              <a:rPr lang="en-US"/>
              <a:t> </a:t>
            </a:r>
          </a:p>
        </p:txBody>
      </p:sp>
      <p:sp>
        <p:nvSpPr>
          <p:cNvPr id="9" name="Slide Number Placeholder 8"/>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235537351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6DB9484A-1CD7-4D3D-9995-D42586BF8F0B}" type="datetime1">
              <a:rPr lang="en-US" smtClean="0"/>
              <a:t>4/30/2023</a:t>
            </a:fld>
            <a:endParaRPr lang="en-US"/>
          </a:p>
        </p:txBody>
      </p:sp>
      <p:sp>
        <p:nvSpPr>
          <p:cNvPr id="4" name="Footer Placeholder 3"/>
          <p:cNvSpPr>
            <a:spLocks noGrp="1"/>
          </p:cNvSpPr>
          <p:nvPr>
            <p:ph type="ftr" sz="quarter" idx="11"/>
          </p:nvPr>
        </p:nvSpPr>
        <p:spPr/>
        <p:txBody>
          <a:bodyPr/>
          <a:lstStyle/>
          <a:p>
            <a:r>
              <a:rPr lang="en-US"/>
              <a:t> </a:t>
            </a:r>
          </a:p>
        </p:txBody>
      </p:sp>
      <p:sp>
        <p:nvSpPr>
          <p:cNvPr id="5" name="Slide Number Placeholder 4"/>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225066307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47E8BEC-AA2A-4980-B52A-CEDC0B04165C}" type="datetime1">
              <a:rPr lang="en-US" smtClean="0"/>
              <a:t>4/30/2023</a:t>
            </a:fld>
            <a:endParaRPr lang="en-US"/>
          </a:p>
        </p:txBody>
      </p:sp>
      <p:sp>
        <p:nvSpPr>
          <p:cNvPr id="3" name="Footer Placeholder 2"/>
          <p:cNvSpPr>
            <a:spLocks noGrp="1"/>
          </p:cNvSpPr>
          <p:nvPr>
            <p:ph type="ftr" sz="quarter" idx="11"/>
          </p:nvPr>
        </p:nvSpPr>
        <p:spPr/>
        <p:txBody>
          <a:bodyPr/>
          <a:lstStyle/>
          <a:p>
            <a:r>
              <a:rPr lang="en-US"/>
              <a:t> </a:t>
            </a:r>
          </a:p>
        </p:txBody>
      </p:sp>
      <p:sp>
        <p:nvSpPr>
          <p:cNvPr id="4" name="Slide Number Placeholder 3"/>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129261626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2"/>
            <a:ext cx="4011084" cy="1162049"/>
          </a:xfrm>
        </p:spPr>
        <p:txBody>
          <a:bodyPr anchor="b"/>
          <a:lstStyle>
            <a:lvl1pPr algn="l">
              <a:defRPr sz="2667" b="1"/>
            </a:lvl1pPr>
          </a:lstStyle>
          <a:p>
            <a:r>
              <a:rPr lang="en-US"/>
              <a:t>Click to edit Master title style</a:t>
            </a:r>
          </a:p>
        </p:txBody>
      </p:sp>
      <p:sp>
        <p:nvSpPr>
          <p:cNvPr id="3" name="Content Placeholder 2"/>
          <p:cNvSpPr>
            <a:spLocks noGrp="1"/>
          </p:cNvSpPr>
          <p:nvPr>
            <p:ph idx="1"/>
          </p:nvPr>
        </p:nvSpPr>
        <p:spPr>
          <a:xfrm>
            <a:off x="4766733" y="273051"/>
            <a:ext cx="6815667" cy="5852583"/>
          </a:xfrm>
        </p:spPr>
        <p:txBody>
          <a:bodyPr/>
          <a:lstStyle>
            <a:lvl1pPr>
              <a:defRPr sz="4267"/>
            </a:lvl1pPr>
            <a:lvl2pPr>
              <a:defRPr sz="3733"/>
            </a:lvl2pPr>
            <a:lvl3pPr>
              <a:defRPr sz="3200"/>
            </a:lvl3pPr>
            <a:lvl4pPr>
              <a:defRPr sz="2667"/>
            </a:lvl4pPr>
            <a:lvl5pPr>
              <a:defRPr sz="2667"/>
            </a:lvl5pPr>
            <a:lvl6pPr>
              <a:defRPr sz="2667"/>
            </a:lvl6pPr>
            <a:lvl7pPr>
              <a:defRPr sz="2667"/>
            </a:lvl7pPr>
            <a:lvl8pPr>
              <a:defRPr sz="2667"/>
            </a:lvl8pPr>
            <a:lvl9pPr>
              <a:defRPr sz="2667"/>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0"/>
            <a:ext cx="4011084" cy="4690533"/>
          </a:xfrm>
        </p:spPr>
        <p:txBody>
          <a:bodyPr/>
          <a:lstStyle>
            <a:lvl1pPr marL="0" indent="0">
              <a:buNone/>
              <a:defRPr sz="1867"/>
            </a:lvl1pPr>
            <a:lvl2pPr marL="609585" indent="0">
              <a:buNone/>
              <a:defRPr sz="1600"/>
            </a:lvl2pPr>
            <a:lvl3pPr marL="1219170" indent="0">
              <a:buNone/>
              <a:defRPr sz="1333"/>
            </a:lvl3pPr>
            <a:lvl4pPr marL="1828754" indent="0">
              <a:buNone/>
              <a:defRPr sz="1200"/>
            </a:lvl4pPr>
            <a:lvl5pPr marL="2438339" indent="0">
              <a:buNone/>
              <a:defRPr sz="1200"/>
            </a:lvl5pPr>
            <a:lvl6pPr marL="3047924" indent="0">
              <a:buNone/>
              <a:defRPr sz="1200"/>
            </a:lvl6pPr>
            <a:lvl7pPr marL="3657509" indent="0">
              <a:buNone/>
              <a:defRPr sz="1200"/>
            </a:lvl7pPr>
            <a:lvl8pPr marL="4267093" indent="0">
              <a:buNone/>
              <a:defRPr sz="1200"/>
            </a:lvl8pPr>
            <a:lvl9pPr marL="4876678" indent="0">
              <a:buNone/>
              <a:defRPr sz="1200"/>
            </a:lvl9pPr>
          </a:lstStyle>
          <a:p>
            <a:pPr lvl="0"/>
            <a:r>
              <a:rPr lang="en-US"/>
              <a:t>Click to edit Master text styles</a:t>
            </a:r>
          </a:p>
        </p:txBody>
      </p:sp>
      <p:sp>
        <p:nvSpPr>
          <p:cNvPr id="5" name="Date Placeholder 4"/>
          <p:cNvSpPr>
            <a:spLocks noGrp="1"/>
          </p:cNvSpPr>
          <p:nvPr>
            <p:ph type="dt" sz="half" idx="10"/>
          </p:nvPr>
        </p:nvSpPr>
        <p:spPr/>
        <p:txBody>
          <a:bodyPr/>
          <a:lstStyle/>
          <a:p>
            <a:fld id="{C6B17A9A-D201-41EA-8F96-999FB4869453}" type="datetime1">
              <a:rPr lang="en-US" smtClean="0"/>
              <a:t>4/30/2023</a:t>
            </a:fld>
            <a:endParaRPr lang="en-US"/>
          </a:p>
        </p:txBody>
      </p:sp>
      <p:sp>
        <p:nvSpPr>
          <p:cNvPr id="6" name="Footer Placeholder 5"/>
          <p:cNvSpPr>
            <a:spLocks noGrp="1"/>
          </p:cNvSpPr>
          <p:nvPr>
            <p:ph type="ftr" sz="quarter" idx="11"/>
          </p:nvPr>
        </p:nvSpPr>
        <p:spPr/>
        <p:txBody>
          <a:bodyPr/>
          <a:lstStyle/>
          <a:p>
            <a:r>
              <a:rPr lang="en-US"/>
              <a:t> </a:t>
            </a:r>
          </a:p>
        </p:txBody>
      </p:sp>
      <p:sp>
        <p:nvSpPr>
          <p:cNvPr id="7" name="Slide Number Placeholder 6"/>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144372930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10"/>
          </p:nvPr>
        </p:nvSpPr>
        <p:spPr/>
        <p:txBody>
          <a:bodyPr/>
          <a:lstStyle/>
          <a:p>
            <a:fld id="{06C7C848-87EF-4578-9762-A767BEDEC898}"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21919D-CBDE-4B0B-9CE3-9DF67345EEEA}" type="slidenum">
              <a:rPr lang="en-US" smtClean="0"/>
              <a:t>‹#›</a:t>
            </a:fld>
            <a:endParaRPr lang="en-US"/>
          </a:p>
        </p:txBody>
      </p:sp>
    </p:spTree>
    <p:extLst>
      <p:ext uri="{BB962C8B-B14F-4D97-AF65-F5344CB8AC3E}">
        <p14:creationId xmlns:p14="http://schemas.microsoft.com/office/powerpoint/2010/main" val="751902501"/>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7267"/>
          </a:xfrm>
        </p:spPr>
        <p:txBody>
          <a:bodyPr anchor="b"/>
          <a:lstStyle>
            <a:lvl1pPr algn="l">
              <a:defRPr sz="2667" b="1"/>
            </a:lvl1pPr>
          </a:lstStyle>
          <a:p>
            <a:r>
              <a:rPr lang="en-US"/>
              <a:t>Click to edit Master title style</a:t>
            </a:r>
          </a:p>
        </p:txBody>
      </p:sp>
      <p:sp>
        <p:nvSpPr>
          <p:cNvPr id="3" name="Picture Placeholder 2"/>
          <p:cNvSpPr>
            <a:spLocks noGrp="1"/>
          </p:cNvSpPr>
          <p:nvPr>
            <p:ph type="pic" idx="1"/>
          </p:nvPr>
        </p:nvSpPr>
        <p:spPr>
          <a:xfrm>
            <a:off x="2389717" y="613833"/>
            <a:ext cx="7315200" cy="4114800"/>
          </a:xfrm>
        </p:spPr>
        <p:txBody>
          <a:bodyPr/>
          <a:lstStyle>
            <a:lvl1pPr marL="0" indent="0">
              <a:buNone/>
              <a:defRPr sz="4267"/>
            </a:lvl1pPr>
            <a:lvl2pPr marL="609585" indent="0">
              <a:buNone/>
              <a:defRPr sz="3733"/>
            </a:lvl2pPr>
            <a:lvl3pPr marL="1219170" indent="0">
              <a:buNone/>
              <a:defRPr sz="3200"/>
            </a:lvl3pPr>
            <a:lvl4pPr marL="1828754" indent="0">
              <a:buNone/>
              <a:defRPr sz="2667"/>
            </a:lvl4pPr>
            <a:lvl5pPr marL="2438339" indent="0">
              <a:buNone/>
              <a:defRPr sz="2667"/>
            </a:lvl5pPr>
            <a:lvl6pPr marL="3047924" indent="0">
              <a:buNone/>
              <a:defRPr sz="2667"/>
            </a:lvl6pPr>
            <a:lvl7pPr marL="3657509" indent="0">
              <a:buNone/>
              <a:defRPr sz="2667"/>
            </a:lvl7pPr>
            <a:lvl8pPr marL="4267093" indent="0">
              <a:buNone/>
              <a:defRPr sz="2667"/>
            </a:lvl8pPr>
            <a:lvl9pPr marL="4876678" indent="0">
              <a:buNone/>
              <a:defRPr sz="2667"/>
            </a:lvl9pPr>
          </a:lstStyle>
          <a:p>
            <a:endParaRPr lang="en-US"/>
          </a:p>
        </p:txBody>
      </p:sp>
      <p:sp>
        <p:nvSpPr>
          <p:cNvPr id="4" name="Text Placeholder 3"/>
          <p:cNvSpPr>
            <a:spLocks noGrp="1"/>
          </p:cNvSpPr>
          <p:nvPr>
            <p:ph type="body" sz="half" idx="2"/>
          </p:nvPr>
        </p:nvSpPr>
        <p:spPr>
          <a:xfrm>
            <a:off x="2389717" y="5367867"/>
            <a:ext cx="7315200" cy="804333"/>
          </a:xfrm>
        </p:spPr>
        <p:txBody>
          <a:bodyPr/>
          <a:lstStyle>
            <a:lvl1pPr marL="0" indent="0">
              <a:buNone/>
              <a:defRPr sz="1867"/>
            </a:lvl1pPr>
            <a:lvl2pPr marL="609585" indent="0">
              <a:buNone/>
              <a:defRPr sz="1600"/>
            </a:lvl2pPr>
            <a:lvl3pPr marL="1219170" indent="0">
              <a:buNone/>
              <a:defRPr sz="1333"/>
            </a:lvl3pPr>
            <a:lvl4pPr marL="1828754" indent="0">
              <a:buNone/>
              <a:defRPr sz="1200"/>
            </a:lvl4pPr>
            <a:lvl5pPr marL="2438339" indent="0">
              <a:buNone/>
              <a:defRPr sz="1200"/>
            </a:lvl5pPr>
            <a:lvl6pPr marL="3047924" indent="0">
              <a:buNone/>
              <a:defRPr sz="1200"/>
            </a:lvl6pPr>
            <a:lvl7pPr marL="3657509" indent="0">
              <a:buNone/>
              <a:defRPr sz="1200"/>
            </a:lvl7pPr>
            <a:lvl8pPr marL="4267093" indent="0">
              <a:buNone/>
              <a:defRPr sz="1200"/>
            </a:lvl8pPr>
            <a:lvl9pPr marL="4876678" indent="0">
              <a:buNone/>
              <a:defRPr sz="1200"/>
            </a:lvl9pPr>
          </a:lstStyle>
          <a:p>
            <a:pPr lvl="0"/>
            <a:r>
              <a:rPr lang="en-US"/>
              <a:t>Click to edit Master text styles</a:t>
            </a:r>
          </a:p>
        </p:txBody>
      </p:sp>
      <p:sp>
        <p:nvSpPr>
          <p:cNvPr id="5" name="Date Placeholder 4"/>
          <p:cNvSpPr>
            <a:spLocks noGrp="1"/>
          </p:cNvSpPr>
          <p:nvPr>
            <p:ph type="dt" sz="half" idx="10"/>
          </p:nvPr>
        </p:nvSpPr>
        <p:spPr/>
        <p:txBody>
          <a:bodyPr/>
          <a:lstStyle/>
          <a:p>
            <a:fld id="{2B7E2D6D-4623-46B9-BB6C-C05FD65AFC23}" type="datetime1">
              <a:rPr lang="en-US" smtClean="0"/>
              <a:t>4/30/2023</a:t>
            </a:fld>
            <a:endParaRPr lang="en-US"/>
          </a:p>
        </p:txBody>
      </p:sp>
      <p:sp>
        <p:nvSpPr>
          <p:cNvPr id="6" name="Footer Placeholder 5"/>
          <p:cNvSpPr>
            <a:spLocks noGrp="1"/>
          </p:cNvSpPr>
          <p:nvPr>
            <p:ph type="ftr" sz="quarter" idx="11"/>
          </p:nvPr>
        </p:nvSpPr>
        <p:spPr/>
        <p:txBody>
          <a:bodyPr/>
          <a:lstStyle/>
          <a:p>
            <a:r>
              <a:rPr lang="en-US"/>
              <a:t> </a:t>
            </a:r>
          </a:p>
        </p:txBody>
      </p:sp>
      <p:sp>
        <p:nvSpPr>
          <p:cNvPr id="7" name="Slide Number Placeholder 6"/>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11292283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9F1B30C9-68B9-40B3-B94A-92F29B2C6381}" type="datetime1">
              <a:rPr lang="en-US" smtClean="0"/>
              <a:t>4/30/2023</a:t>
            </a:fld>
            <a:endParaRPr lang="en-US"/>
          </a:p>
        </p:txBody>
      </p:sp>
      <p:sp>
        <p:nvSpPr>
          <p:cNvPr id="5" name="Footer Placeholder 4"/>
          <p:cNvSpPr>
            <a:spLocks noGrp="1"/>
          </p:cNvSpPr>
          <p:nvPr>
            <p:ph type="ftr" sz="quarter" idx="11"/>
          </p:nvPr>
        </p:nvSpPr>
        <p:spPr/>
        <p:txBody>
          <a:bodyPr/>
          <a:lstStyle/>
          <a:p>
            <a:r>
              <a:rPr lang="en-US"/>
              <a:t> </a:t>
            </a:r>
          </a:p>
        </p:txBody>
      </p:sp>
      <p:sp>
        <p:nvSpPr>
          <p:cNvPr id="6" name="Slide Number Placeholder 5"/>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65998820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5167"/>
            <a:ext cx="2743200" cy="5850467"/>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09600" y="275167"/>
            <a:ext cx="8026400" cy="5850467"/>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FA914463-C541-44E4-9AAE-7E130AE5DDE7}" type="datetime1">
              <a:rPr lang="en-US" smtClean="0"/>
              <a:t>4/30/2023</a:t>
            </a:fld>
            <a:endParaRPr lang="en-US"/>
          </a:p>
        </p:txBody>
      </p:sp>
      <p:sp>
        <p:nvSpPr>
          <p:cNvPr id="5" name="Footer Placeholder 4"/>
          <p:cNvSpPr>
            <a:spLocks noGrp="1"/>
          </p:cNvSpPr>
          <p:nvPr>
            <p:ph type="ftr" sz="quarter" idx="11"/>
          </p:nvPr>
        </p:nvSpPr>
        <p:spPr/>
        <p:txBody>
          <a:bodyPr/>
          <a:lstStyle/>
          <a:p>
            <a:r>
              <a:rPr lang="en-US"/>
              <a:t> </a:t>
            </a:r>
          </a:p>
        </p:txBody>
      </p:sp>
      <p:sp>
        <p:nvSpPr>
          <p:cNvPr id="6" name="Slide Number Placeholder 5"/>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668814457"/>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4267"/>
            </a:lvl1pPr>
          </a:lstStyle>
          <a:p>
            <a:r>
              <a:rPr lang="en-US" dirty="0"/>
              <a:t>Click to edit Master title style</a:t>
            </a:r>
          </a:p>
        </p:txBody>
      </p:sp>
      <p:sp>
        <p:nvSpPr>
          <p:cNvPr id="3" name="Date Placeholder 2"/>
          <p:cNvSpPr>
            <a:spLocks noGrp="1"/>
          </p:cNvSpPr>
          <p:nvPr>
            <p:ph type="dt" sz="half" idx="10"/>
          </p:nvPr>
        </p:nvSpPr>
        <p:spPr/>
        <p:txBody>
          <a:bodyPr/>
          <a:lstStyle/>
          <a:p>
            <a:fld id="{B6539B54-5A02-4100-A664-3024E6F36521}" type="datetime1">
              <a:rPr lang="en-US" smtClean="0"/>
              <a:t>4/30/2023</a:t>
            </a:fld>
            <a:endParaRPr lang="en-US"/>
          </a:p>
        </p:txBody>
      </p:sp>
      <p:sp>
        <p:nvSpPr>
          <p:cNvPr id="4" name="Footer Placeholder 3"/>
          <p:cNvSpPr>
            <a:spLocks noGrp="1"/>
          </p:cNvSpPr>
          <p:nvPr>
            <p:ph type="ftr" sz="quarter" idx="11"/>
          </p:nvPr>
        </p:nvSpPr>
        <p:spPr/>
        <p:txBody>
          <a:bodyPr/>
          <a:lstStyle/>
          <a:p>
            <a:r>
              <a:rPr lang="en-US"/>
              <a:t> </a:t>
            </a:r>
          </a:p>
        </p:txBody>
      </p:sp>
      <p:sp>
        <p:nvSpPr>
          <p:cNvPr id="5" name="Slide Number Placeholder 4"/>
          <p:cNvSpPr>
            <a:spLocks noGrp="1"/>
          </p:cNvSpPr>
          <p:nvPr>
            <p:ph type="sldNum" sz="quarter" idx="12"/>
          </p:nvPr>
        </p:nvSpPr>
        <p:spPr/>
        <p:txBody>
          <a:bodyPr/>
          <a:lstStyle/>
          <a:p>
            <a:fld id="{22B3B9D3-4A44-4BD6-A24B-72D5D5334DAB}" type="slidenum">
              <a:rPr lang="en-US" smtClean="0"/>
              <a:t>‹#›</a:t>
            </a:fld>
            <a:endParaRPr lang="en-US"/>
          </a:p>
        </p:txBody>
      </p:sp>
    </p:spTree>
    <p:extLst>
      <p:ext uri="{BB962C8B-B14F-4D97-AF65-F5344CB8AC3E}">
        <p14:creationId xmlns:p14="http://schemas.microsoft.com/office/powerpoint/2010/main" val="799051719"/>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1_Title and Vertical Text">
    <p:spTree>
      <p:nvGrpSpPr>
        <p:cNvPr id="1" name=""/>
        <p:cNvGrpSpPr/>
        <p:nvPr/>
      </p:nvGrpSpPr>
      <p:grpSpPr>
        <a:xfrm>
          <a:off x="0" y="0"/>
          <a:ext cx="0" cy="0"/>
          <a:chOff x="0" y="0"/>
          <a:chExt cx="0" cy="0"/>
        </a:xfrm>
      </p:grpSpPr>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Title 6"/>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17772028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F5F5112A-DDAB-4918-A8CC-D6EBF9076DA9}"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F21919D-CBDE-4B0B-9CE3-9DF67345EEEA}" type="slidenum">
              <a:rPr lang="en-US" smtClean="0"/>
              <a:t>‹#›</a:t>
            </a:fld>
            <a:endParaRPr lang="en-US"/>
          </a:p>
        </p:txBody>
      </p:sp>
    </p:spTree>
    <p:extLst>
      <p:ext uri="{BB962C8B-B14F-4D97-AF65-F5344CB8AC3E}">
        <p14:creationId xmlns:p14="http://schemas.microsoft.com/office/powerpoint/2010/main" val="296025290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p:cNvSpPr>
            <a:spLocks noGrp="1"/>
          </p:cNvSpPr>
          <p:nvPr>
            <p:ph sz="half" idx="1"/>
          </p:nvPr>
        </p:nvSpPr>
        <p:spPr>
          <a:xfrm>
            <a:off x="609600" y="1600203"/>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6197600" y="1600203"/>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Date Placeholder 4"/>
          <p:cNvSpPr>
            <a:spLocks noGrp="1"/>
          </p:cNvSpPr>
          <p:nvPr>
            <p:ph type="dt" sz="half" idx="10"/>
          </p:nvPr>
        </p:nvSpPr>
        <p:spPr/>
        <p:txBody>
          <a:bodyPr/>
          <a:lstStyle/>
          <a:p>
            <a:fld id="{137588CC-E81A-4982-B64C-8A6FD6CFC033}" type="datetime1">
              <a:rPr lang="en-US" smtClean="0"/>
              <a:t>4/30/2023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21919D-CBDE-4B0B-9CE3-9DF67345EEEA}" type="slidenum">
              <a:rPr lang="en-US" smtClean="0"/>
              <a:t>‹#›</a:t>
            </a:fld>
            <a:endParaRPr lang="en-US"/>
          </a:p>
        </p:txBody>
      </p:sp>
    </p:spTree>
    <p:extLst>
      <p:ext uri="{BB962C8B-B14F-4D97-AF65-F5344CB8AC3E}">
        <p14:creationId xmlns:p14="http://schemas.microsoft.com/office/powerpoint/2010/main" val="67151270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5B91B6E3-75C1-46C7-AAD1-A6E6E66B5864}" type="datetime1">
              <a:rPr lang="en-US" smtClean="0"/>
              <a:t>4/30/2023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F21919D-CBDE-4B0B-9CE3-9DF67345EEEA}" type="slidenum">
              <a:rPr lang="en-US" smtClean="0"/>
              <a:t>‹#›</a:t>
            </a:fld>
            <a:endParaRPr lang="en-US"/>
          </a:p>
        </p:txBody>
      </p:sp>
    </p:spTree>
    <p:extLst>
      <p:ext uri="{BB962C8B-B14F-4D97-AF65-F5344CB8AC3E}">
        <p14:creationId xmlns:p14="http://schemas.microsoft.com/office/powerpoint/2010/main" val="70984337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Date Placeholder 2"/>
          <p:cNvSpPr>
            <a:spLocks noGrp="1"/>
          </p:cNvSpPr>
          <p:nvPr>
            <p:ph type="dt" sz="half" idx="10"/>
          </p:nvPr>
        </p:nvSpPr>
        <p:spPr/>
        <p:txBody>
          <a:bodyPr/>
          <a:lstStyle/>
          <a:p>
            <a:fld id="{AD39194A-B958-4A05-AA63-9F805E778FE8}" type="datetime1">
              <a:rPr lang="en-US" smtClean="0"/>
              <a:t>4/30/2023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F21919D-CBDE-4B0B-9CE3-9DF67345EEEA}" type="slidenum">
              <a:rPr lang="en-US" smtClean="0"/>
              <a:t>‹#›</a:t>
            </a:fld>
            <a:endParaRPr lang="en-US"/>
          </a:p>
        </p:txBody>
      </p:sp>
    </p:spTree>
    <p:extLst>
      <p:ext uri="{BB962C8B-B14F-4D97-AF65-F5344CB8AC3E}">
        <p14:creationId xmlns:p14="http://schemas.microsoft.com/office/powerpoint/2010/main" val="201597251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B33AF29-6404-4C9E-BA09-FE3B29AE52C6}" type="datetime1">
              <a:rPr lang="en-US" smtClean="0"/>
              <a:t>4/30/2023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F21919D-CBDE-4B0B-9CE3-9DF67345EEEA}" type="slidenum">
              <a:rPr lang="en-US" smtClean="0"/>
              <a:t>‹#›</a:t>
            </a:fld>
            <a:endParaRPr lang="en-US"/>
          </a:p>
        </p:txBody>
      </p:sp>
    </p:spTree>
    <p:extLst>
      <p:ext uri="{BB962C8B-B14F-4D97-AF65-F5344CB8AC3E}">
        <p14:creationId xmlns:p14="http://schemas.microsoft.com/office/powerpoint/2010/main" val="78012348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2"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3"/>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2" y="1435103"/>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44D67CD-883D-4AF6-A2BA-E0A9B96E587B}" type="datetime1">
              <a:rPr lang="en-US" smtClean="0"/>
              <a:t>4/30/2023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21919D-CBDE-4B0B-9CE3-9DF67345EEEA}" type="slidenum">
              <a:rPr lang="en-US" smtClean="0"/>
              <a:t>‹#›</a:t>
            </a:fld>
            <a:endParaRPr lang="en-US"/>
          </a:p>
        </p:txBody>
      </p:sp>
    </p:spTree>
    <p:extLst>
      <p:ext uri="{BB962C8B-B14F-4D97-AF65-F5344CB8AC3E}">
        <p14:creationId xmlns:p14="http://schemas.microsoft.com/office/powerpoint/2010/main" val="206682811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15014416-479E-40D9-9DFA-06D8D5862660}" type="datetime1">
              <a:rPr lang="en-US" smtClean="0"/>
              <a:t>4/30/2023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F21919D-CBDE-4B0B-9CE3-9DF67345EEEA}" type="slidenum">
              <a:rPr lang="en-US" smtClean="0"/>
              <a:t>‹#›</a:t>
            </a:fld>
            <a:endParaRPr lang="en-US"/>
          </a:p>
        </p:txBody>
      </p:sp>
    </p:spTree>
    <p:extLst>
      <p:ext uri="{BB962C8B-B14F-4D97-AF65-F5344CB8AC3E}">
        <p14:creationId xmlns:p14="http://schemas.microsoft.com/office/powerpoint/2010/main" val="413307436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slideLayout" Target="../slideLayouts/slideLayout24.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9600" y="274638"/>
            <a:ext cx="10972800" cy="1143000"/>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609600" y="1600203"/>
            <a:ext cx="109728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9600" y="6356353"/>
            <a:ext cx="28448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4637AD2-ABCA-4FA8-ADC5-D613D13E4747}" type="datetime1">
              <a:rPr lang="en-US" smtClean="0"/>
              <a:t>4/30/2023</a:t>
            </a:fld>
            <a:endParaRPr lang="en-US"/>
          </a:p>
        </p:txBody>
      </p:sp>
      <p:sp>
        <p:nvSpPr>
          <p:cNvPr id="5" name="Footer Placeholder 4"/>
          <p:cNvSpPr>
            <a:spLocks noGrp="1"/>
          </p:cNvSpPr>
          <p:nvPr>
            <p:ph type="ftr" sz="quarter" idx="3"/>
          </p:nvPr>
        </p:nvSpPr>
        <p:spPr>
          <a:xfrm>
            <a:off x="4165600" y="6356353"/>
            <a:ext cx="3860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737600" y="6356353"/>
            <a:ext cx="28448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F21919D-CBDE-4B0B-9CE3-9DF67345EEEA}" type="slidenum">
              <a:rPr lang="en-US" smtClean="0"/>
              <a:t>‹#›</a:t>
            </a:fld>
            <a:endParaRPr lang="en-US"/>
          </a:p>
        </p:txBody>
      </p:sp>
    </p:spTree>
    <p:extLst>
      <p:ext uri="{BB962C8B-B14F-4D97-AF65-F5344CB8AC3E}">
        <p14:creationId xmlns:p14="http://schemas.microsoft.com/office/powerpoint/2010/main" val="210469021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32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9600" y="275167"/>
            <a:ext cx="109728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09600" y="1600201"/>
            <a:ext cx="10972800" cy="452543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9600" y="6356351"/>
            <a:ext cx="2844800" cy="366183"/>
          </a:xfrm>
          <a:prstGeom prst="rect">
            <a:avLst/>
          </a:prstGeom>
        </p:spPr>
        <p:txBody>
          <a:bodyPr vert="horz" lIns="91440" tIns="45720" rIns="91440" bIns="45720" rtlCol="0" anchor="ctr"/>
          <a:lstStyle>
            <a:lvl1pPr algn="l">
              <a:defRPr sz="1600">
                <a:solidFill>
                  <a:schemeClr val="tx1">
                    <a:tint val="75000"/>
                  </a:schemeClr>
                </a:solidFill>
              </a:defRPr>
            </a:lvl1pPr>
          </a:lstStyle>
          <a:p>
            <a:fld id="{7C387480-7C99-43B2-9E4D-5F681EC2DC97}" type="datetime1">
              <a:rPr lang="en-US" smtClean="0"/>
              <a:t>4/30/2023</a:t>
            </a:fld>
            <a:endParaRPr lang="en-US"/>
          </a:p>
        </p:txBody>
      </p:sp>
      <p:sp>
        <p:nvSpPr>
          <p:cNvPr id="5" name="Footer Placeholder 4"/>
          <p:cNvSpPr>
            <a:spLocks noGrp="1"/>
          </p:cNvSpPr>
          <p:nvPr>
            <p:ph type="ftr" sz="quarter" idx="3"/>
          </p:nvPr>
        </p:nvSpPr>
        <p:spPr>
          <a:xfrm>
            <a:off x="4165600" y="6356351"/>
            <a:ext cx="3860800" cy="366183"/>
          </a:xfrm>
          <a:prstGeom prst="rect">
            <a:avLst/>
          </a:prstGeom>
        </p:spPr>
        <p:txBody>
          <a:bodyPr vert="horz" lIns="91440" tIns="45720" rIns="91440" bIns="45720" rtlCol="0" anchor="ctr"/>
          <a:lstStyle>
            <a:lvl1pPr algn="ctr">
              <a:defRPr sz="1600">
                <a:solidFill>
                  <a:schemeClr val="tx1">
                    <a:tint val="75000"/>
                  </a:schemeClr>
                </a:solidFill>
              </a:defRPr>
            </a:lvl1pPr>
          </a:lstStyle>
          <a:p>
            <a:r>
              <a:rPr lang="en-US"/>
              <a:t> </a:t>
            </a:r>
          </a:p>
        </p:txBody>
      </p:sp>
      <p:sp>
        <p:nvSpPr>
          <p:cNvPr id="6" name="Slide Number Placeholder 5"/>
          <p:cNvSpPr>
            <a:spLocks noGrp="1"/>
          </p:cNvSpPr>
          <p:nvPr>
            <p:ph type="sldNum" sz="quarter" idx="4"/>
          </p:nvPr>
        </p:nvSpPr>
        <p:spPr>
          <a:xfrm>
            <a:off x="8737600" y="6356351"/>
            <a:ext cx="2844800" cy="366183"/>
          </a:xfrm>
          <a:prstGeom prst="rect">
            <a:avLst/>
          </a:prstGeom>
        </p:spPr>
        <p:txBody>
          <a:bodyPr vert="horz" lIns="91440" tIns="45720" rIns="91440" bIns="45720" rtlCol="0" anchor="ctr"/>
          <a:lstStyle>
            <a:lvl1pPr algn="r">
              <a:defRPr sz="1600">
                <a:solidFill>
                  <a:schemeClr val="tx1">
                    <a:tint val="75000"/>
                  </a:schemeClr>
                </a:solidFill>
              </a:defRPr>
            </a:lvl1pPr>
          </a:lstStyle>
          <a:p>
            <a:fld id="{22B3B9D3-4A44-4BD6-A24B-72D5D5334DAB}" type="slidenum">
              <a:rPr lang="en-US" smtClean="0"/>
              <a:t>‹#›</a:t>
            </a:fld>
            <a:endParaRPr lang="en-US"/>
          </a:p>
        </p:txBody>
      </p:sp>
    </p:spTree>
    <p:extLst>
      <p:ext uri="{BB962C8B-B14F-4D97-AF65-F5344CB8AC3E}">
        <p14:creationId xmlns:p14="http://schemas.microsoft.com/office/powerpoint/2010/main" val="226808205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Lst>
  <p:hf sldNum="0" hdr="0" dt="0"/>
  <p:txStyles>
    <p:titleStyle>
      <a:lvl1pPr algn="ctr" defTabSz="1219170" rtl="0" eaLnBrk="1" latinLnBrk="0" hangingPunct="1">
        <a:spcBef>
          <a:spcPct val="0"/>
        </a:spcBef>
        <a:buNone/>
        <a:defRPr sz="5867" kern="1200">
          <a:solidFill>
            <a:schemeClr val="tx1"/>
          </a:solidFill>
          <a:latin typeface="+mj-lt"/>
          <a:ea typeface="+mj-ea"/>
          <a:cs typeface="+mj-cs"/>
        </a:defRPr>
      </a:lvl1pPr>
    </p:titleStyle>
    <p:bodyStyle>
      <a:lvl1pPr marL="457189" indent="-457189" algn="l" defTabSz="1219170" rtl="0" eaLnBrk="1" latinLnBrk="0" hangingPunct="1">
        <a:spcBef>
          <a:spcPct val="20000"/>
        </a:spcBef>
        <a:buFont typeface="Arial" panose="020B0604020202020204" pitchFamily="34" charset="0"/>
        <a:buChar char="•"/>
        <a:defRPr sz="4267" kern="1200">
          <a:solidFill>
            <a:schemeClr val="tx1"/>
          </a:solidFill>
          <a:latin typeface="+mn-lt"/>
          <a:ea typeface="+mn-ea"/>
          <a:cs typeface="+mn-cs"/>
        </a:defRPr>
      </a:lvl1pPr>
      <a:lvl2pPr marL="990575" indent="-380990" algn="l" defTabSz="1219170" rtl="0" eaLnBrk="1" latinLnBrk="0" hangingPunct="1">
        <a:spcBef>
          <a:spcPct val="20000"/>
        </a:spcBef>
        <a:buFont typeface="Arial" panose="020B0604020202020204" pitchFamily="34" charset="0"/>
        <a:buChar char="–"/>
        <a:defRPr sz="3733" kern="1200">
          <a:solidFill>
            <a:schemeClr val="tx1"/>
          </a:solidFill>
          <a:latin typeface="+mn-lt"/>
          <a:ea typeface="+mn-ea"/>
          <a:cs typeface="+mn-cs"/>
        </a:defRPr>
      </a:lvl2pPr>
      <a:lvl3pPr marL="1523962" indent="-304792" algn="l" defTabSz="121917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3pPr>
      <a:lvl4pPr marL="2133547" indent="-304792" algn="l" defTabSz="1219170" rtl="0" eaLnBrk="1" latinLnBrk="0" hangingPunct="1">
        <a:spcBef>
          <a:spcPct val="20000"/>
        </a:spcBef>
        <a:buFont typeface="Arial" panose="020B0604020202020204" pitchFamily="34" charset="0"/>
        <a:buChar char="–"/>
        <a:defRPr sz="2667" kern="1200">
          <a:solidFill>
            <a:schemeClr val="tx1"/>
          </a:solidFill>
          <a:latin typeface="+mn-lt"/>
          <a:ea typeface="+mn-ea"/>
          <a:cs typeface="+mn-cs"/>
        </a:defRPr>
      </a:lvl4pPr>
      <a:lvl5pPr marL="2743131" indent="-304792" algn="l" defTabSz="1219170" rtl="0" eaLnBrk="1" latinLnBrk="0" hangingPunct="1">
        <a:spcBef>
          <a:spcPct val="20000"/>
        </a:spcBef>
        <a:buFont typeface="Arial" panose="020B0604020202020204" pitchFamily="34" charset="0"/>
        <a:buChar char="»"/>
        <a:defRPr sz="2667" kern="1200">
          <a:solidFill>
            <a:schemeClr val="tx1"/>
          </a:solidFill>
          <a:latin typeface="+mn-lt"/>
          <a:ea typeface="+mn-ea"/>
          <a:cs typeface="+mn-cs"/>
        </a:defRPr>
      </a:lvl5pPr>
      <a:lvl6pPr marL="3352716" indent="-304792" algn="l" defTabSz="1219170" rtl="0" eaLnBrk="1" latinLnBrk="0" hangingPunct="1">
        <a:spcBef>
          <a:spcPct val="20000"/>
        </a:spcBef>
        <a:buFont typeface="Arial" panose="020B0604020202020204" pitchFamily="34" charset="0"/>
        <a:buChar char="•"/>
        <a:defRPr sz="2667" kern="1200">
          <a:solidFill>
            <a:schemeClr val="tx1"/>
          </a:solidFill>
          <a:latin typeface="+mn-lt"/>
          <a:ea typeface="+mn-ea"/>
          <a:cs typeface="+mn-cs"/>
        </a:defRPr>
      </a:lvl6pPr>
      <a:lvl7pPr marL="3962301" indent="-304792" algn="l" defTabSz="1219170" rtl="0" eaLnBrk="1" latinLnBrk="0" hangingPunct="1">
        <a:spcBef>
          <a:spcPct val="20000"/>
        </a:spcBef>
        <a:buFont typeface="Arial" panose="020B0604020202020204" pitchFamily="34" charset="0"/>
        <a:buChar char="•"/>
        <a:defRPr sz="2667" kern="1200">
          <a:solidFill>
            <a:schemeClr val="tx1"/>
          </a:solidFill>
          <a:latin typeface="+mn-lt"/>
          <a:ea typeface="+mn-ea"/>
          <a:cs typeface="+mn-cs"/>
        </a:defRPr>
      </a:lvl7pPr>
      <a:lvl8pPr marL="4571886" indent="-304792" algn="l" defTabSz="1219170" rtl="0" eaLnBrk="1" latinLnBrk="0" hangingPunct="1">
        <a:spcBef>
          <a:spcPct val="20000"/>
        </a:spcBef>
        <a:buFont typeface="Arial" panose="020B0604020202020204" pitchFamily="34" charset="0"/>
        <a:buChar char="•"/>
        <a:defRPr sz="2667" kern="1200">
          <a:solidFill>
            <a:schemeClr val="tx1"/>
          </a:solidFill>
          <a:latin typeface="+mn-lt"/>
          <a:ea typeface="+mn-ea"/>
          <a:cs typeface="+mn-cs"/>
        </a:defRPr>
      </a:lvl8pPr>
      <a:lvl9pPr marL="5181470" indent="-304792" algn="l" defTabSz="1219170" rtl="0" eaLnBrk="1" latinLnBrk="0" hangingPunct="1">
        <a:spcBef>
          <a:spcPct val="20000"/>
        </a:spcBef>
        <a:buFont typeface="Arial" panose="020B0604020202020204" pitchFamily="34" charset="0"/>
        <a:buChar char="•"/>
        <a:defRPr sz="2667" kern="1200">
          <a:solidFill>
            <a:schemeClr val="tx1"/>
          </a:solidFill>
          <a:latin typeface="+mn-lt"/>
          <a:ea typeface="+mn-ea"/>
          <a:cs typeface="+mn-cs"/>
        </a:defRPr>
      </a:lvl9pPr>
    </p:bodyStyle>
    <p:otherStyle>
      <a:defPPr>
        <a:defRPr lang="en-US"/>
      </a:defPPr>
      <a:lvl1pPr marL="0" algn="l" defTabSz="1219170" rtl="0" eaLnBrk="1" latinLnBrk="0" hangingPunct="1">
        <a:defRPr sz="2400" kern="1200">
          <a:solidFill>
            <a:schemeClr val="tx1"/>
          </a:solidFill>
          <a:latin typeface="+mn-lt"/>
          <a:ea typeface="+mn-ea"/>
          <a:cs typeface="+mn-cs"/>
        </a:defRPr>
      </a:lvl1pPr>
      <a:lvl2pPr marL="609585" algn="l" defTabSz="1219170" rtl="0" eaLnBrk="1" latinLnBrk="0" hangingPunct="1">
        <a:defRPr sz="2400" kern="1200">
          <a:solidFill>
            <a:schemeClr val="tx1"/>
          </a:solidFill>
          <a:latin typeface="+mn-lt"/>
          <a:ea typeface="+mn-ea"/>
          <a:cs typeface="+mn-cs"/>
        </a:defRPr>
      </a:lvl2pPr>
      <a:lvl3pPr marL="1219170" algn="l" defTabSz="1219170" rtl="0" eaLnBrk="1" latinLnBrk="0" hangingPunct="1">
        <a:defRPr sz="2400" kern="1200">
          <a:solidFill>
            <a:schemeClr val="tx1"/>
          </a:solidFill>
          <a:latin typeface="+mn-lt"/>
          <a:ea typeface="+mn-ea"/>
          <a:cs typeface="+mn-cs"/>
        </a:defRPr>
      </a:lvl3pPr>
      <a:lvl4pPr marL="1828754" algn="l" defTabSz="1219170" rtl="0" eaLnBrk="1" latinLnBrk="0" hangingPunct="1">
        <a:defRPr sz="2400" kern="1200">
          <a:solidFill>
            <a:schemeClr val="tx1"/>
          </a:solidFill>
          <a:latin typeface="+mn-lt"/>
          <a:ea typeface="+mn-ea"/>
          <a:cs typeface="+mn-cs"/>
        </a:defRPr>
      </a:lvl4pPr>
      <a:lvl5pPr marL="2438339" algn="l" defTabSz="1219170" rtl="0" eaLnBrk="1" latinLnBrk="0" hangingPunct="1">
        <a:defRPr sz="2400" kern="1200">
          <a:solidFill>
            <a:schemeClr val="tx1"/>
          </a:solidFill>
          <a:latin typeface="+mn-lt"/>
          <a:ea typeface="+mn-ea"/>
          <a:cs typeface="+mn-cs"/>
        </a:defRPr>
      </a:lvl5pPr>
      <a:lvl6pPr marL="3047924" algn="l" defTabSz="1219170" rtl="0" eaLnBrk="1" latinLnBrk="0" hangingPunct="1">
        <a:defRPr sz="2400" kern="1200">
          <a:solidFill>
            <a:schemeClr val="tx1"/>
          </a:solidFill>
          <a:latin typeface="+mn-lt"/>
          <a:ea typeface="+mn-ea"/>
          <a:cs typeface="+mn-cs"/>
        </a:defRPr>
      </a:lvl6pPr>
      <a:lvl7pPr marL="3657509" algn="l" defTabSz="1219170" rtl="0" eaLnBrk="1" latinLnBrk="0" hangingPunct="1">
        <a:defRPr sz="2400" kern="1200">
          <a:solidFill>
            <a:schemeClr val="tx1"/>
          </a:solidFill>
          <a:latin typeface="+mn-lt"/>
          <a:ea typeface="+mn-ea"/>
          <a:cs typeface="+mn-cs"/>
        </a:defRPr>
      </a:lvl7pPr>
      <a:lvl8pPr marL="4267093" algn="l" defTabSz="1219170" rtl="0" eaLnBrk="1" latinLnBrk="0" hangingPunct="1">
        <a:defRPr sz="2400" kern="1200">
          <a:solidFill>
            <a:schemeClr val="tx1"/>
          </a:solidFill>
          <a:latin typeface="+mn-lt"/>
          <a:ea typeface="+mn-ea"/>
          <a:cs typeface="+mn-cs"/>
        </a:defRPr>
      </a:lvl8pPr>
      <a:lvl9pPr marL="4876678" algn="l" defTabSz="1219170" rtl="0" eaLnBrk="1" latinLnBrk="0" hangingPunct="1">
        <a:defRPr sz="24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3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4.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828800" y="3124200"/>
            <a:ext cx="8839200" cy="1295400"/>
          </a:xfrm>
        </p:spPr>
        <p:txBody>
          <a:bodyPr>
            <a:normAutofit fontScale="90000"/>
          </a:bodyPr>
          <a:lstStyle/>
          <a:p>
            <a:r>
              <a:rPr lang="en-US" sz="3600" dirty="0"/>
              <a:t>Topic 21 </a:t>
            </a:r>
            <a:br>
              <a:rPr lang="en-US" sz="3600" dirty="0"/>
            </a:br>
            <a:r>
              <a:rPr lang="en-US" sz="3600" i="1" dirty="0"/>
              <a:t>Intrabrand </a:t>
            </a:r>
            <a:r>
              <a:rPr lang="en-US" sz="3600" dirty="0"/>
              <a:t>Vertical Restraints</a:t>
            </a:r>
            <a:br>
              <a:rPr lang="en-US" sz="3600" dirty="0"/>
            </a:br>
            <a:r>
              <a:rPr lang="en-US" sz="2700" i="1" dirty="0"/>
              <a:t>From Dr. Miles &amp; Colgate to GTE Sylvania &amp; Leegin</a:t>
            </a:r>
            <a:br>
              <a:rPr lang="en-US" sz="2700" i="1" dirty="0"/>
            </a:br>
            <a:br>
              <a:rPr lang="en-US" sz="2700" i="1" dirty="0"/>
            </a:br>
            <a:br>
              <a:rPr lang="en-US" sz="2700" i="1" dirty="0"/>
            </a:br>
            <a:r>
              <a:rPr lang="en-US" sz="3100" dirty="0"/>
              <a:t>Professor Steven Salop</a:t>
            </a:r>
            <a:br>
              <a:rPr lang="en-US" sz="3100" dirty="0"/>
            </a:br>
            <a:r>
              <a:rPr lang="en-US" sz="3100" dirty="0"/>
              <a:t>Antitrust Econ &amp; Law</a:t>
            </a:r>
            <a:br>
              <a:rPr lang="en-US" sz="3100" dirty="0"/>
            </a:br>
            <a:r>
              <a:rPr lang="en-US" sz="3100" dirty="0"/>
              <a:t>Fall 2021</a:t>
            </a:r>
            <a:br>
              <a:rPr lang="en-US" sz="3100" dirty="0">
                <a:latin typeface="Times New Roman" panose="02020603050405020304" pitchFamily="18" charset="0"/>
                <a:cs typeface="Times New Roman" panose="02020603050405020304" pitchFamily="18" charset="0"/>
              </a:rPr>
            </a:br>
            <a:br>
              <a:rPr lang="en-US" sz="2700" i="1" dirty="0"/>
            </a:br>
            <a:endParaRPr lang="en-US" dirty="0"/>
          </a:p>
        </p:txBody>
      </p:sp>
      <p:sp>
        <p:nvSpPr>
          <p:cNvPr id="3" name="Subtitle 2"/>
          <p:cNvSpPr>
            <a:spLocks noGrp="1"/>
          </p:cNvSpPr>
          <p:nvPr>
            <p:ph type="subTitle" idx="1"/>
          </p:nvPr>
        </p:nvSpPr>
        <p:spPr>
          <a:xfrm>
            <a:off x="2819400" y="1143000"/>
            <a:ext cx="7010400" cy="2971800"/>
          </a:xfrm>
        </p:spPr>
        <p:txBody>
          <a:bodyPr>
            <a:normAutofit/>
          </a:bodyPr>
          <a:lstStyle/>
          <a:p>
            <a:r>
              <a:rPr lang="en-US" dirty="0"/>
              <a:t>  </a:t>
            </a:r>
          </a:p>
        </p:txBody>
      </p:sp>
      <p:sp>
        <p:nvSpPr>
          <p:cNvPr id="4" name="Slide Number Placeholder 3"/>
          <p:cNvSpPr>
            <a:spLocks noGrp="1"/>
          </p:cNvSpPr>
          <p:nvPr>
            <p:ph type="sldNum" sz="quarter" idx="12"/>
          </p:nvPr>
        </p:nvSpPr>
        <p:spPr/>
        <p:txBody>
          <a:bodyPr/>
          <a:lstStyle/>
          <a:p>
            <a:fld id="{9F21919D-CBDE-4B0B-9CE3-9DF67345EEEA}" type="slidenum">
              <a:rPr lang="en-US" smtClean="0"/>
              <a:t>1</a:t>
            </a:fld>
            <a:endParaRPr lang="en-US"/>
          </a:p>
        </p:txBody>
      </p:sp>
    </p:spTree>
    <p:extLst>
      <p:ext uri="{BB962C8B-B14F-4D97-AF65-F5344CB8AC3E}">
        <p14:creationId xmlns:p14="http://schemas.microsoft.com/office/powerpoint/2010/main" val="222934957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1099F4D-5706-4DDC-A936-9D2ABF80F527}"/>
              </a:ext>
            </a:extLst>
          </p:cNvPr>
          <p:cNvSpPr>
            <a:spLocks noGrp="1"/>
          </p:cNvSpPr>
          <p:nvPr>
            <p:ph type="title"/>
          </p:nvPr>
        </p:nvSpPr>
        <p:spPr>
          <a:xfrm>
            <a:off x="1524000" y="274638"/>
            <a:ext cx="8991600" cy="1143000"/>
          </a:xfrm>
        </p:spPr>
        <p:txBody>
          <a:bodyPr>
            <a:normAutofit fontScale="90000"/>
          </a:bodyPr>
          <a:lstStyle/>
          <a:p>
            <a:r>
              <a:rPr lang="en-US" dirty="0"/>
              <a:t>Announcement vs Agreement:</a:t>
            </a:r>
            <a:br>
              <a:rPr lang="en-US" dirty="0"/>
            </a:br>
            <a:r>
              <a:rPr lang="en-US" sz="3100" b="1" i="1" dirty="0">
                <a:solidFill>
                  <a:srgbClr val="C00000"/>
                </a:solidFill>
              </a:rPr>
              <a:t>Which of these are “Colgate-Protected” Announcements?</a:t>
            </a:r>
            <a:r>
              <a:rPr lang="en-US" sz="3100" dirty="0"/>
              <a:t> </a:t>
            </a:r>
          </a:p>
        </p:txBody>
      </p:sp>
      <p:sp>
        <p:nvSpPr>
          <p:cNvPr id="3" name="Content Placeholder 2">
            <a:extLst>
              <a:ext uri="{FF2B5EF4-FFF2-40B4-BE49-F238E27FC236}">
                <a16:creationId xmlns:a16="http://schemas.microsoft.com/office/drawing/2014/main" id="{E654E053-F91A-4DEB-BF4A-826F1A8EC1B9}"/>
              </a:ext>
            </a:extLst>
          </p:cNvPr>
          <p:cNvSpPr>
            <a:spLocks noGrp="1"/>
          </p:cNvSpPr>
          <p:nvPr>
            <p:ph idx="1"/>
          </p:nvPr>
        </p:nvSpPr>
        <p:spPr>
          <a:xfrm>
            <a:off x="1371600" y="1447800"/>
            <a:ext cx="9296400" cy="5486400"/>
          </a:xfrm>
        </p:spPr>
        <p:txBody>
          <a:bodyPr>
            <a:normAutofit fontScale="85000" lnSpcReduction="20000"/>
          </a:bodyPr>
          <a:lstStyle/>
          <a:p>
            <a:r>
              <a:rPr lang="en-US" sz="1900" dirty="0">
                <a:solidFill>
                  <a:srgbClr val="C00000"/>
                </a:solidFill>
              </a:rPr>
              <a:t>Example 1</a:t>
            </a:r>
          </a:p>
          <a:p>
            <a:pPr lvl="1"/>
            <a:r>
              <a:rPr lang="en-US" sz="1900" i="1" dirty="0"/>
              <a:t>Manufacturer</a:t>
            </a:r>
            <a:r>
              <a:rPr lang="en-US" sz="1900" dirty="0"/>
              <a:t>: You cannot charge less than $1 per jar</a:t>
            </a:r>
          </a:p>
          <a:p>
            <a:pPr lvl="1"/>
            <a:r>
              <a:rPr lang="en-US" sz="1900" i="1" dirty="0"/>
              <a:t>Retailer</a:t>
            </a:r>
            <a:r>
              <a:rPr lang="en-US" sz="1900" dirty="0"/>
              <a:t>: I agree to follow that rule.</a:t>
            </a:r>
          </a:p>
          <a:p>
            <a:r>
              <a:rPr lang="en-US" sz="1900" dirty="0">
                <a:solidFill>
                  <a:srgbClr val="C00000"/>
                </a:solidFill>
              </a:rPr>
              <a:t>Example 2</a:t>
            </a:r>
          </a:p>
          <a:p>
            <a:pPr lvl="1"/>
            <a:r>
              <a:rPr lang="en-US" sz="1900" i="1" dirty="0"/>
              <a:t>Manufacturer</a:t>
            </a:r>
            <a:r>
              <a:rPr lang="en-US" sz="1900" dirty="0"/>
              <a:t>: If you change less than $1, I will terminate you.</a:t>
            </a:r>
          </a:p>
          <a:p>
            <a:pPr lvl="1"/>
            <a:r>
              <a:rPr lang="en-US" sz="1900" i="1" dirty="0"/>
              <a:t>Retailer</a:t>
            </a:r>
            <a:r>
              <a:rPr lang="en-US" sz="1900" dirty="0"/>
              <a:t>: I understand your requirement.  Here is my order for 100 cases.</a:t>
            </a:r>
          </a:p>
          <a:p>
            <a:r>
              <a:rPr lang="en-US" sz="1900" dirty="0">
                <a:solidFill>
                  <a:srgbClr val="C00000"/>
                </a:solidFill>
              </a:rPr>
              <a:t>Example 3</a:t>
            </a:r>
          </a:p>
          <a:p>
            <a:pPr lvl="1"/>
            <a:r>
              <a:rPr lang="en-US" sz="1900" i="1" dirty="0"/>
              <a:t>Manufacturer</a:t>
            </a:r>
            <a:r>
              <a:rPr lang="en-US" sz="1900" dirty="0"/>
              <a:t>: I received a complaint that you sold the product for 80 cents.  I am going to terminate you.</a:t>
            </a:r>
          </a:p>
          <a:p>
            <a:pPr lvl="1"/>
            <a:r>
              <a:rPr lang="en-US" sz="1900" i="1" dirty="0"/>
              <a:t>Retailer</a:t>
            </a:r>
            <a:r>
              <a:rPr lang="en-US" sz="1900" dirty="0"/>
              <a:t>:  It was a mistake.  I will not let it happen again.</a:t>
            </a:r>
          </a:p>
          <a:p>
            <a:pPr lvl="1"/>
            <a:r>
              <a:rPr lang="en-US" sz="1900" i="1" dirty="0"/>
              <a:t>Manufacturer</a:t>
            </a:r>
            <a:r>
              <a:rPr lang="en-US" sz="1900" dirty="0"/>
              <a:t>:  Okay. I will not terminate you this time.  But if you do it again, then I will terminate you.</a:t>
            </a:r>
          </a:p>
          <a:p>
            <a:pPr lvl="1"/>
            <a:r>
              <a:rPr lang="en-US" sz="1900" i="1" dirty="0"/>
              <a:t>Retailer</a:t>
            </a:r>
            <a:r>
              <a:rPr lang="en-US" sz="1900" dirty="0"/>
              <a:t>: I understand.</a:t>
            </a:r>
          </a:p>
          <a:p>
            <a:r>
              <a:rPr lang="en-US" sz="1900" dirty="0">
                <a:solidFill>
                  <a:srgbClr val="C00000"/>
                </a:solidFill>
              </a:rPr>
              <a:t>Example 4</a:t>
            </a:r>
            <a:r>
              <a:rPr lang="en-US" sz="1900" dirty="0"/>
              <a:t> </a:t>
            </a:r>
          </a:p>
          <a:p>
            <a:pPr lvl="1"/>
            <a:r>
              <a:rPr lang="en-US" sz="1900" i="1" dirty="0"/>
              <a:t>Manufacturer</a:t>
            </a:r>
            <a:r>
              <a:rPr lang="en-US" sz="1900" dirty="0"/>
              <a:t>: I received a complaint that you sold the product for 80 cents.  I will terminate you if I receive another complaint and I confirm it.</a:t>
            </a:r>
          </a:p>
          <a:p>
            <a:pPr lvl="1"/>
            <a:r>
              <a:rPr lang="en-US" sz="1900" i="1" dirty="0"/>
              <a:t>Retailer</a:t>
            </a:r>
            <a:r>
              <a:rPr lang="en-US" sz="1900" dirty="0"/>
              <a:t>: I understand.</a:t>
            </a:r>
          </a:p>
          <a:p>
            <a:r>
              <a:rPr lang="en-US" sz="1900" dirty="0">
                <a:solidFill>
                  <a:srgbClr val="C00000"/>
                </a:solidFill>
              </a:rPr>
              <a:t>Example 5</a:t>
            </a:r>
          </a:p>
          <a:p>
            <a:pPr lvl="1"/>
            <a:r>
              <a:rPr lang="en-US" sz="1900" i="1" dirty="0"/>
              <a:t>Manufacturer</a:t>
            </a:r>
            <a:r>
              <a:rPr lang="en-US" sz="1900" dirty="0"/>
              <a:t>: I received a complaint that you sold the product for 80 cents and confirmed it was true.  As I had told you, I will not sell to you for the next 3 months.  And I will permanently terminate you if there is another violation of my rule..</a:t>
            </a:r>
          </a:p>
          <a:p>
            <a:pPr lvl="1"/>
            <a:r>
              <a:rPr lang="en-US" sz="1900" i="1" dirty="0"/>
              <a:t>Retailer</a:t>
            </a:r>
            <a:r>
              <a:rPr lang="en-US" sz="1900" dirty="0"/>
              <a:t>: I understand.  I promise that it will not happen again.</a:t>
            </a:r>
          </a:p>
        </p:txBody>
      </p:sp>
      <p:sp>
        <p:nvSpPr>
          <p:cNvPr id="4" name="Slide Number Placeholder 3">
            <a:extLst>
              <a:ext uri="{FF2B5EF4-FFF2-40B4-BE49-F238E27FC236}">
                <a16:creationId xmlns:a16="http://schemas.microsoft.com/office/drawing/2014/main" id="{DC715088-5ADA-470D-B53A-513F18DB3E95}"/>
              </a:ext>
            </a:extLst>
          </p:cNvPr>
          <p:cNvSpPr>
            <a:spLocks noGrp="1"/>
          </p:cNvSpPr>
          <p:nvPr>
            <p:ph type="sldNum" sz="quarter" idx="12"/>
          </p:nvPr>
        </p:nvSpPr>
        <p:spPr/>
        <p:txBody>
          <a:bodyPr/>
          <a:lstStyle/>
          <a:p>
            <a:fld id="{9F21919D-CBDE-4B0B-9CE3-9DF67345EEEA}" type="slidenum">
              <a:rPr lang="en-US" smtClean="0"/>
              <a:t>10</a:t>
            </a:fld>
            <a:endParaRPr lang="en-US"/>
          </a:p>
        </p:txBody>
      </p:sp>
    </p:spTree>
    <p:extLst>
      <p:ext uri="{BB962C8B-B14F-4D97-AF65-F5344CB8AC3E}">
        <p14:creationId xmlns:p14="http://schemas.microsoft.com/office/powerpoint/2010/main" val="21955420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0A2288-85AF-4C37-8316-68DBD84DED04}"/>
              </a:ext>
            </a:extLst>
          </p:cNvPr>
          <p:cNvSpPr>
            <a:spLocks noGrp="1"/>
          </p:cNvSpPr>
          <p:nvPr>
            <p:ph type="title"/>
          </p:nvPr>
        </p:nvSpPr>
        <p:spPr/>
        <p:txBody>
          <a:bodyPr/>
          <a:lstStyle/>
          <a:p>
            <a:r>
              <a:rPr lang="en-US" dirty="0"/>
              <a:t> </a:t>
            </a:r>
          </a:p>
        </p:txBody>
      </p:sp>
      <p:sp>
        <p:nvSpPr>
          <p:cNvPr id="3" name="Text Placeholder 2">
            <a:extLst>
              <a:ext uri="{FF2B5EF4-FFF2-40B4-BE49-F238E27FC236}">
                <a16:creationId xmlns:a16="http://schemas.microsoft.com/office/drawing/2014/main" id="{917E452D-5B7B-4209-9437-F2925B448FFF}"/>
              </a:ext>
            </a:extLst>
          </p:cNvPr>
          <p:cNvSpPr>
            <a:spLocks noGrp="1"/>
          </p:cNvSpPr>
          <p:nvPr>
            <p:ph type="body" idx="1"/>
          </p:nvPr>
        </p:nvSpPr>
        <p:spPr/>
        <p:txBody>
          <a:bodyPr>
            <a:normAutofit/>
          </a:bodyPr>
          <a:lstStyle/>
          <a:p>
            <a:pPr algn="ctr"/>
            <a:r>
              <a:rPr lang="en-US" sz="2800" i="1" dirty="0">
                <a:solidFill>
                  <a:schemeClr val="tx1"/>
                </a:solidFill>
              </a:rPr>
              <a:t>GTE Sylvania</a:t>
            </a:r>
            <a:r>
              <a:rPr lang="en-US" sz="2800" dirty="0">
                <a:solidFill>
                  <a:schemeClr val="tx1"/>
                </a:solidFill>
              </a:rPr>
              <a:t>:</a:t>
            </a:r>
            <a:r>
              <a:rPr lang="en-US" sz="2800" i="1" dirty="0">
                <a:solidFill>
                  <a:schemeClr val="tx1"/>
                </a:solidFill>
              </a:rPr>
              <a:t> </a:t>
            </a:r>
          </a:p>
          <a:p>
            <a:pPr algn="ctr"/>
            <a:r>
              <a:rPr lang="en-US" sz="2800" dirty="0">
                <a:solidFill>
                  <a:schemeClr val="tx1"/>
                </a:solidFill>
              </a:rPr>
              <a:t>The Seminal Case That Adopts the </a:t>
            </a:r>
            <a:br>
              <a:rPr lang="en-US" sz="2800" dirty="0">
                <a:solidFill>
                  <a:schemeClr val="tx1"/>
                </a:solidFill>
              </a:rPr>
            </a:br>
            <a:r>
              <a:rPr lang="en-US" sz="2800" dirty="0">
                <a:solidFill>
                  <a:schemeClr val="tx1"/>
                </a:solidFill>
              </a:rPr>
              <a:t>Chicago-school Economic Approach</a:t>
            </a:r>
          </a:p>
        </p:txBody>
      </p:sp>
      <p:sp>
        <p:nvSpPr>
          <p:cNvPr id="4" name="Slide Number Placeholder 3">
            <a:extLst>
              <a:ext uri="{FF2B5EF4-FFF2-40B4-BE49-F238E27FC236}">
                <a16:creationId xmlns:a16="http://schemas.microsoft.com/office/drawing/2014/main" id="{4E8137E6-DAAE-4851-B490-28DEEB7EFEC7}"/>
              </a:ext>
            </a:extLst>
          </p:cNvPr>
          <p:cNvSpPr>
            <a:spLocks noGrp="1"/>
          </p:cNvSpPr>
          <p:nvPr>
            <p:ph type="sldNum" sz="quarter" idx="12"/>
          </p:nvPr>
        </p:nvSpPr>
        <p:spPr/>
        <p:txBody>
          <a:bodyPr/>
          <a:lstStyle/>
          <a:p>
            <a:fld id="{9F21919D-CBDE-4B0B-9CE3-9DF67345EEEA}" type="slidenum">
              <a:rPr lang="en-US" smtClean="0"/>
              <a:t>11</a:t>
            </a:fld>
            <a:endParaRPr lang="en-US"/>
          </a:p>
        </p:txBody>
      </p:sp>
    </p:spTree>
    <p:extLst>
      <p:ext uri="{BB962C8B-B14F-4D97-AF65-F5344CB8AC3E}">
        <p14:creationId xmlns:p14="http://schemas.microsoft.com/office/powerpoint/2010/main" val="101463401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i="1" dirty="0"/>
              <a:t>Continental T.V. v. GTE Sylvania </a:t>
            </a:r>
            <a:r>
              <a:rPr lang="en-US" dirty="0"/>
              <a:t>(1977)</a:t>
            </a:r>
            <a:endParaRPr lang="en-US" baseline="30000" dirty="0"/>
          </a:p>
        </p:txBody>
      </p:sp>
      <p:sp>
        <p:nvSpPr>
          <p:cNvPr id="3" name="Content Placeholder 2"/>
          <p:cNvSpPr>
            <a:spLocks noGrp="1"/>
          </p:cNvSpPr>
          <p:nvPr>
            <p:ph idx="1"/>
          </p:nvPr>
        </p:nvSpPr>
        <p:spPr>
          <a:xfrm>
            <a:off x="685800" y="1281117"/>
            <a:ext cx="9296400" cy="5653083"/>
          </a:xfrm>
        </p:spPr>
        <p:txBody>
          <a:bodyPr>
            <a:normAutofit fontScale="70000" lnSpcReduction="20000"/>
          </a:bodyPr>
          <a:lstStyle/>
          <a:p>
            <a:r>
              <a:rPr lang="en-US" dirty="0"/>
              <a:t>Background</a:t>
            </a:r>
          </a:p>
          <a:p>
            <a:pPr lvl="1"/>
            <a:r>
              <a:rPr lang="en-US" dirty="0"/>
              <a:t>Sylvania manufactures and sells TV sets</a:t>
            </a:r>
          </a:p>
          <a:p>
            <a:pPr lvl="2"/>
            <a:r>
              <a:rPr lang="en-US" dirty="0"/>
              <a:t>Prior to 1962, sold through distributors, which in turn sold to retailers</a:t>
            </a:r>
          </a:p>
          <a:p>
            <a:pPr lvl="2"/>
            <a:r>
              <a:rPr lang="en-US" dirty="0"/>
              <a:t>In response to a decline in market share to </a:t>
            </a:r>
            <a:r>
              <a:rPr lang="en-US" dirty="0">
                <a:solidFill>
                  <a:srgbClr val="C00000"/>
                </a:solidFill>
              </a:rPr>
              <a:t>1-2%, </a:t>
            </a:r>
            <a:r>
              <a:rPr lang="en-US" dirty="0"/>
              <a:t>shifted to a franchised system and sold directly to retail franchisees</a:t>
            </a:r>
          </a:p>
          <a:p>
            <a:pPr lvl="3"/>
            <a:r>
              <a:rPr lang="en-US" dirty="0"/>
              <a:t>Limited the number of franchisees in each area, but no exclusive territories</a:t>
            </a:r>
          </a:p>
          <a:p>
            <a:pPr lvl="3"/>
            <a:r>
              <a:rPr lang="en-US" dirty="0"/>
              <a:t>Restricted franchisees to selling only from a specified location</a:t>
            </a:r>
          </a:p>
          <a:p>
            <a:pPr lvl="2"/>
            <a:r>
              <a:rPr lang="en-US" dirty="0"/>
              <a:t>By 1965, market share had increased to </a:t>
            </a:r>
            <a:r>
              <a:rPr lang="en-US" dirty="0">
                <a:solidFill>
                  <a:srgbClr val="C00000"/>
                </a:solidFill>
              </a:rPr>
              <a:t>5%</a:t>
            </a:r>
          </a:p>
          <a:p>
            <a:r>
              <a:rPr lang="en-US" dirty="0"/>
              <a:t>Complaint</a:t>
            </a:r>
          </a:p>
          <a:p>
            <a:pPr lvl="1"/>
            <a:r>
              <a:rPr lang="en-US" dirty="0"/>
              <a:t>Resulted from ruptured franchisor-franchisee relationship</a:t>
            </a:r>
          </a:p>
          <a:p>
            <a:pPr lvl="2"/>
            <a:r>
              <a:rPr lang="en-US" dirty="0"/>
              <a:t>Continental, one of the most successful Sylvania franchisees, objected to Sylvania franchising another retailer (Young Brothers) in the San Francisco area</a:t>
            </a:r>
          </a:p>
          <a:p>
            <a:pPr lvl="2"/>
            <a:r>
              <a:rPr lang="en-US" dirty="0"/>
              <a:t>Continental sought another franchised location in Sacramento, but Sylvania refused</a:t>
            </a:r>
          </a:p>
          <a:p>
            <a:pPr lvl="2"/>
            <a:r>
              <a:rPr lang="en-US" dirty="0"/>
              <a:t>Continental advised Sylvania that it was moving Sylvania TVs from its franchised location in San Jose to a non-franchised location in Sacramento</a:t>
            </a:r>
          </a:p>
          <a:p>
            <a:pPr lvl="2"/>
            <a:r>
              <a:rPr lang="en-US" dirty="0"/>
              <a:t>Sylvania terminates Continental’s franchises, finance company sues Continental to recover money owed and secured merchandise; Continental cross-claims against Sylvania and finance company</a:t>
            </a:r>
          </a:p>
          <a:p>
            <a:pPr lvl="1"/>
            <a:r>
              <a:rPr lang="en-US" dirty="0"/>
              <a:t> </a:t>
            </a:r>
            <a:r>
              <a:rPr lang="en-US" dirty="0">
                <a:solidFill>
                  <a:srgbClr val="C00000"/>
                </a:solidFill>
              </a:rPr>
              <a:t>Antitrust claim </a:t>
            </a:r>
          </a:p>
          <a:p>
            <a:pPr lvl="2"/>
            <a:r>
              <a:rPr lang="en-US" dirty="0">
                <a:solidFill>
                  <a:srgbClr val="C00000"/>
                </a:solidFill>
              </a:rPr>
              <a:t>Sylvania violated Section 1 by entering into and enforcing franchise agreements that prohibited the sale of Sylvania products other than from contractually-specified locations</a:t>
            </a:r>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12</a:t>
            </a:fld>
            <a:endParaRPr lang="en-US" altLang="en-US"/>
          </a:p>
        </p:txBody>
      </p:sp>
    </p:spTree>
    <p:extLst>
      <p:ext uri="{BB962C8B-B14F-4D97-AF65-F5344CB8AC3E}">
        <p14:creationId xmlns:p14="http://schemas.microsoft.com/office/powerpoint/2010/main" val="362650583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600200" y="72229"/>
            <a:ext cx="8229600" cy="1143000"/>
          </a:xfrm>
        </p:spPr>
        <p:txBody>
          <a:bodyPr>
            <a:noAutofit/>
          </a:bodyPr>
          <a:lstStyle/>
          <a:p>
            <a:r>
              <a:rPr lang="en-US" i="1" dirty="0"/>
              <a:t>Sylvania </a:t>
            </a:r>
            <a:r>
              <a:rPr lang="en-US" dirty="0"/>
              <a:t>- Judicial Outcome</a:t>
            </a:r>
            <a:endParaRPr lang="en-US" i="1" baseline="30000" dirty="0">
              <a:solidFill>
                <a:srgbClr val="00B0F0"/>
              </a:solidFill>
            </a:endParaRPr>
          </a:p>
        </p:txBody>
      </p:sp>
      <p:sp>
        <p:nvSpPr>
          <p:cNvPr id="3" name="Content Placeholder 2"/>
          <p:cNvSpPr>
            <a:spLocks noGrp="1"/>
          </p:cNvSpPr>
          <p:nvPr>
            <p:ph idx="1"/>
          </p:nvPr>
        </p:nvSpPr>
        <p:spPr>
          <a:xfrm>
            <a:off x="914400" y="1066800"/>
            <a:ext cx="9982200" cy="5819775"/>
          </a:xfrm>
        </p:spPr>
        <p:txBody>
          <a:bodyPr>
            <a:normAutofit fontScale="70000" lnSpcReduction="20000"/>
          </a:bodyPr>
          <a:lstStyle/>
          <a:p>
            <a:r>
              <a:rPr lang="en-US" dirty="0"/>
              <a:t>District court</a:t>
            </a:r>
          </a:p>
          <a:p>
            <a:pPr lvl="1"/>
            <a:r>
              <a:rPr lang="en-US" dirty="0"/>
              <a:t>Rejected Sylvania’s rule of reason instruction to the jury and gave a per se rule instruction instead, following </a:t>
            </a:r>
            <a:r>
              <a:rPr lang="en-US" i="1" dirty="0"/>
              <a:t>Schwinn</a:t>
            </a:r>
          </a:p>
          <a:p>
            <a:pPr lvl="1"/>
            <a:r>
              <a:rPr lang="en-US" dirty="0"/>
              <a:t>Jury: found for Continental and assessed damages at $591,505 (trebled to $1,774,515)</a:t>
            </a:r>
          </a:p>
          <a:p>
            <a:r>
              <a:rPr lang="en-US" dirty="0"/>
              <a:t>Ninth Circuit (</a:t>
            </a:r>
            <a:r>
              <a:rPr lang="en-US" dirty="0" err="1"/>
              <a:t>en</a:t>
            </a:r>
            <a:r>
              <a:rPr lang="en-US" dirty="0"/>
              <a:t> banc): Reversed</a:t>
            </a:r>
          </a:p>
          <a:p>
            <a:pPr lvl="1"/>
            <a:r>
              <a:rPr lang="en-US" dirty="0"/>
              <a:t>Distinguished </a:t>
            </a:r>
            <a:r>
              <a:rPr lang="en-US" i="1" dirty="0"/>
              <a:t>Schwinn</a:t>
            </a:r>
            <a:r>
              <a:rPr lang="en-US" dirty="0"/>
              <a:t>—rule of reason should have applied</a:t>
            </a:r>
          </a:p>
          <a:p>
            <a:pPr lvl="2"/>
            <a:r>
              <a:rPr lang="en-US" dirty="0"/>
              <a:t>Nature of restrictions much different</a:t>
            </a:r>
          </a:p>
          <a:p>
            <a:pPr lvl="2"/>
            <a:r>
              <a:rPr lang="en-US" dirty="0"/>
              <a:t>Sylvania had very small market share</a:t>
            </a:r>
          </a:p>
          <a:p>
            <a:pPr lvl="2"/>
            <a:r>
              <a:rPr lang="en-US" dirty="0"/>
              <a:t>Sylvania’s restrictions much less competitively threatening</a:t>
            </a:r>
          </a:p>
          <a:p>
            <a:r>
              <a:rPr lang="en-US" dirty="0"/>
              <a:t>Supreme Court: Affirmed (6-2)</a:t>
            </a:r>
          </a:p>
          <a:p>
            <a:pPr lvl="1"/>
            <a:r>
              <a:rPr lang="en-US" dirty="0"/>
              <a:t>Powell (for majority)</a:t>
            </a:r>
          </a:p>
          <a:p>
            <a:pPr lvl="2"/>
            <a:r>
              <a:rPr lang="en-US" i="1" dirty="0">
                <a:solidFill>
                  <a:srgbClr val="C00000"/>
                </a:solidFill>
              </a:rPr>
              <a:t>Schwinn</a:t>
            </a:r>
            <a:r>
              <a:rPr lang="en-US" dirty="0">
                <a:solidFill>
                  <a:srgbClr val="C00000"/>
                </a:solidFill>
              </a:rPr>
              <a:t> per se rule cannot be justified under </a:t>
            </a:r>
            <a:r>
              <a:rPr lang="en-US" i="1" dirty="0">
                <a:solidFill>
                  <a:srgbClr val="C00000"/>
                </a:solidFill>
              </a:rPr>
              <a:t>Northern Pacific </a:t>
            </a:r>
            <a:r>
              <a:rPr lang="en-US" dirty="0">
                <a:solidFill>
                  <a:srgbClr val="C00000"/>
                </a:solidFill>
              </a:rPr>
              <a:t>test</a:t>
            </a:r>
          </a:p>
          <a:p>
            <a:pPr lvl="3"/>
            <a:r>
              <a:rPr lang="en-US" sz="2300" dirty="0">
                <a:solidFill>
                  <a:srgbClr val="C00000"/>
                </a:solidFill>
              </a:rPr>
              <a:t>Not “manifestly anticompetitive”? </a:t>
            </a:r>
            <a:endParaRPr lang="en-US" sz="2300" i="1" dirty="0">
              <a:solidFill>
                <a:srgbClr val="00B0F0"/>
              </a:solidFill>
            </a:endParaRPr>
          </a:p>
          <a:p>
            <a:pPr lvl="3"/>
            <a:r>
              <a:rPr lang="en-US" sz="2300" dirty="0">
                <a:solidFill>
                  <a:srgbClr val="C00000"/>
                </a:solidFill>
              </a:rPr>
              <a:t>Market impact of vertical restrictions complex: potential for simultaneous reduction of </a:t>
            </a:r>
            <a:r>
              <a:rPr lang="en-US" sz="2300" dirty="0" err="1">
                <a:solidFill>
                  <a:srgbClr val="C00000"/>
                </a:solidFill>
              </a:rPr>
              <a:t>intrabrand</a:t>
            </a:r>
            <a:r>
              <a:rPr lang="en-US" sz="2300" dirty="0">
                <a:solidFill>
                  <a:srgbClr val="C00000"/>
                </a:solidFill>
              </a:rPr>
              <a:t> competition and stimulation of </a:t>
            </a:r>
            <a:r>
              <a:rPr lang="en-US" sz="2300" dirty="0" err="1">
                <a:solidFill>
                  <a:srgbClr val="C00000"/>
                </a:solidFill>
              </a:rPr>
              <a:t>interbrand</a:t>
            </a:r>
            <a:endParaRPr lang="en-US" sz="2300" dirty="0">
              <a:solidFill>
                <a:srgbClr val="C00000"/>
              </a:solidFill>
            </a:endParaRPr>
          </a:p>
          <a:p>
            <a:pPr lvl="3"/>
            <a:r>
              <a:rPr lang="en-US" sz="2300" dirty="0">
                <a:solidFill>
                  <a:srgbClr val="C00000"/>
                </a:solidFill>
              </a:rPr>
              <a:t>Restrictions may produce procompetitive efficiencies (e.g., eliminating "free rider“ problems)</a:t>
            </a:r>
          </a:p>
          <a:p>
            <a:pPr lvl="2"/>
            <a:r>
              <a:rPr lang="en-US" dirty="0"/>
              <a:t>Rule of reason should apply for reasons stated in </a:t>
            </a:r>
            <a:r>
              <a:rPr lang="en-US" i="1" dirty="0"/>
              <a:t>White Motor</a:t>
            </a:r>
          </a:p>
          <a:p>
            <a:pPr lvl="1"/>
            <a:r>
              <a:rPr lang="en-US" dirty="0">
                <a:solidFill>
                  <a:srgbClr val="C00000"/>
                </a:solidFill>
              </a:rPr>
              <a:t>J. White’s prescient concurrence</a:t>
            </a:r>
          </a:p>
          <a:p>
            <a:pPr lvl="2"/>
            <a:r>
              <a:rPr lang="en-US" dirty="0">
                <a:solidFill>
                  <a:srgbClr val="C00000"/>
                </a:solidFill>
              </a:rPr>
              <a:t>Economic arguments against per se rule for nonprice vertical restraints work equally well against price-related vertical restraints</a:t>
            </a:r>
            <a:endParaRPr lang="en-US" i="1" dirty="0">
              <a:solidFill>
                <a:srgbClr val="C00000"/>
              </a:solidFill>
            </a:endParaRPr>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13</a:t>
            </a:fld>
            <a:endParaRPr lang="en-US" altLang="en-US"/>
          </a:p>
        </p:txBody>
      </p:sp>
    </p:spTree>
    <p:extLst>
      <p:ext uri="{BB962C8B-B14F-4D97-AF65-F5344CB8AC3E}">
        <p14:creationId xmlns:p14="http://schemas.microsoft.com/office/powerpoint/2010/main" val="422690120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98A76C-1CE9-43B6-BE1A-5223E43B5505}"/>
              </a:ext>
            </a:extLst>
          </p:cNvPr>
          <p:cNvSpPr>
            <a:spLocks noGrp="1"/>
          </p:cNvSpPr>
          <p:nvPr>
            <p:ph type="title"/>
          </p:nvPr>
        </p:nvSpPr>
        <p:spPr>
          <a:xfrm>
            <a:off x="1981201" y="-105899"/>
            <a:ext cx="8859189" cy="1143000"/>
          </a:xfrm>
        </p:spPr>
        <p:txBody>
          <a:bodyPr>
            <a:normAutofit/>
          </a:bodyPr>
          <a:lstStyle/>
          <a:p>
            <a:pPr algn="l"/>
            <a:r>
              <a:rPr lang="en-US" dirty="0"/>
              <a:t>Interbrand vs Intrabrand Competitive Effects</a:t>
            </a:r>
            <a:endParaRPr lang="en-US" i="1" dirty="0">
              <a:solidFill>
                <a:srgbClr val="00B0F0"/>
              </a:solidFill>
            </a:endParaRPr>
          </a:p>
        </p:txBody>
      </p:sp>
      <p:sp>
        <p:nvSpPr>
          <p:cNvPr id="3" name="Content Placeholder 2">
            <a:extLst>
              <a:ext uri="{FF2B5EF4-FFF2-40B4-BE49-F238E27FC236}">
                <a16:creationId xmlns:a16="http://schemas.microsoft.com/office/drawing/2014/main" id="{34F6A1FF-CE72-4ED5-9A0B-480562FEAEC1}"/>
              </a:ext>
            </a:extLst>
          </p:cNvPr>
          <p:cNvSpPr>
            <a:spLocks noGrp="1"/>
          </p:cNvSpPr>
          <p:nvPr>
            <p:ph idx="1"/>
          </p:nvPr>
        </p:nvSpPr>
        <p:spPr>
          <a:xfrm>
            <a:off x="457200" y="914399"/>
            <a:ext cx="6985767" cy="5807077"/>
          </a:xfrm>
        </p:spPr>
        <p:txBody>
          <a:bodyPr>
            <a:normAutofit fontScale="85000" lnSpcReduction="20000"/>
          </a:bodyPr>
          <a:lstStyle/>
          <a:p>
            <a:pPr marL="0" indent="0">
              <a:buNone/>
            </a:pPr>
            <a:r>
              <a:rPr lang="en-US" sz="1900" dirty="0"/>
              <a:t>“Vertical restrictions promote </a:t>
            </a:r>
            <a:r>
              <a:rPr lang="en-US" sz="1900" dirty="0" err="1"/>
              <a:t>interbrand</a:t>
            </a:r>
            <a:r>
              <a:rPr lang="en-US" sz="1900" dirty="0"/>
              <a:t> competition by allowing the manufacturer to achieve certain efficiencies in the distribution of his products. These “</a:t>
            </a:r>
            <a:r>
              <a:rPr lang="en-US" sz="1900" b="1" dirty="0">
                <a:solidFill>
                  <a:srgbClr val="C00000"/>
                </a:solidFill>
              </a:rPr>
              <a:t>redeeming virtues</a:t>
            </a:r>
            <a:r>
              <a:rPr lang="en-US" sz="1900" dirty="0"/>
              <a:t>” are implicit in every decision sustaining vertical restrictions under the rule of reason. </a:t>
            </a:r>
            <a:br>
              <a:rPr lang="en-US" sz="1900" dirty="0"/>
            </a:br>
            <a:endParaRPr lang="en-US" sz="1900" dirty="0"/>
          </a:p>
          <a:p>
            <a:pPr marL="0" indent="0">
              <a:buNone/>
            </a:pPr>
            <a:r>
              <a:rPr lang="en-US" sz="1900" b="1" dirty="0">
                <a:solidFill>
                  <a:srgbClr val="C00000"/>
                </a:solidFill>
              </a:rPr>
              <a:t>Economists have identified </a:t>
            </a:r>
            <a:r>
              <a:rPr lang="en-US" sz="1900" dirty="0"/>
              <a:t>a number of ways in which manufacturers can </a:t>
            </a:r>
            <a:r>
              <a:rPr lang="en-US" sz="1900" dirty="0">
                <a:solidFill>
                  <a:srgbClr val="C00000"/>
                </a:solidFill>
              </a:rPr>
              <a:t>use such restrictions to compete more effectively against other manufacturers</a:t>
            </a:r>
            <a:r>
              <a:rPr lang="en-US" sz="1900" dirty="0"/>
              <a:t>. For example, new manufacturers and manufacturers entering new markets can use the restrictions in order to </a:t>
            </a:r>
            <a:r>
              <a:rPr lang="en-US" sz="1900" i="1" dirty="0">
                <a:solidFill>
                  <a:srgbClr val="C00000"/>
                </a:solidFill>
              </a:rPr>
              <a:t>induce competent and aggressive retailers to make the kind of investment </a:t>
            </a:r>
            <a:r>
              <a:rPr lang="en-US" sz="1900" dirty="0"/>
              <a:t>of capital and labor that is often required in the distribution of products unknown to the consumer. Established manufacturers can use them to </a:t>
            </a:r>
            <a:r>
              <a:rPr lang="en-US" sz="1900" i="1" dirty="0">
                <a:solidFill>
                  <a:srgbClr val="C00000"/>
                </a:solidFill>
              </a:rPr>
              <a:t>induce retailers to engage in promotional activities or to provide service and repair </a:t>
            </a:r>
            <a:r>
              <a:rPr lang="en-US" sz="1900" dirty="0"/>
              <a:t>facilities necessary to the efficient marketing of their products. Service and repair are vital for many products, such as automobiles and major household appliances. </a:t>
            </a:r>
          </a:p>
          <a:p>
            <a:pPr marL="0" indent="0">
              <a:buNone/>
            </a:pPr>
            <a:endParaRPr lang="en-US" sz="1900" dirty="0"/>
          </a:p>
          <a:p>
            <a:pPr marL="0" indent="0">
              <a:buNone/>
            </a:pPr>
            <a:r>
              <a:rPr lang="en-US" sz="1900" dirty="0"/>
              <a:t>The availability and quality of </a:t>
            </a:r>
            <a:r>
              <a:rPr lang="en-US" sz="1900" b="1" dirty="0">
                <a:solidFill>
                  <a:srgbClr val="C00000"/>
                </a:solidFill>
              </a:rPr>
              <a:t>such services affect a manufacturer’s goodwill </a:t>
            </a:r>
            <a:r>
              <a:rPr lang="en-US" sz="1900" dirty="0"/>
              <a:t>and the competitiveness of his product. </a:t>
            </a:r>
            <a:br>
              <a:rPr lang="en-US" sz="1900" dirty="0"/>
            </a:br>
            <a:endParaRPr lang="en-US" sz="1900" dirty="0"/>
          </a:p>
          <a:p>
            <a:pPr marL="0" indent="0">
              <a:buNone/>
            </a:pPr>
            <a:r>
              <a:rPr lang="en-US" sz="1900" dirty="0">
                <a:solidFill>
                  <a:srgbClr val="C00000"/>
                </a:solidFill>
              </a:rPr>
              <a:t>Because of market imperfections such as the so-called </a:t>
            </a:r>
            <a:r>
              <a:rPr lang="en-US" sz="1900" b="1" dirty="0">
                <a:solidFill>
                  <a:srgbClr val="C00000"/>
                </a:solidFill>
              </a:rPr>
              <a:t>“free rider” </a:t>
            </a:r>
            <a:r>
              <a:rPr lang="en-US" sz="1900" dirty="0">
                <a:solidFill>
                  <a:srgbClr val="C00000"/>
                </a:solidFill>
              </a:rPr>
              <a:t>effect, these services might not be provided by retailers in a purely competitive situation, despite the fact that each retailer’s benefit would be greater if all provided the services than if none did.”</a:t>
            </a:r>
          </a:p>
          <a:p>
            <a:pPr marL="0" indent="0">
              <a:buNone/>
            </a:pPr>
            <a:endParaRPr lang="en-US" sz="1900" dirty="0">
              <a:solidFill>
                <a:srgbClr val="C00000"/>
              </a:solidFill>
            </a:endParaRPr>
          </a:p>
          <a:p>
            <a:pPr marL="0" indent="0">
              <a:buNone/>
            </a:pPr>
            <a:r>
              <a:rPr lang="en-US" sz="1900" dirty="0">
                <a:solidFill>
                  <a:srgbClr val="C00000"/>
                </a:solidFill>
              </a:rPr>
              <a:t>Economists also have argued that manufacturers have an economic interest in maintaining as much </a:t>
            </a:r>
            <a:r>
              <a:rPr lang="en-US" sz="1900" dirty="0" err="1">
                <a:solidFill>
                  <a:srgbClr val="C00000"/>
                </a:solidFill>
              </a:rPr>
              <a:t>intrabrand</a:t>
            </a:r>
            <a:r>
              <a:rPr lang="en-US" sz="1900" dirty="0">
                <a:solidFill>
                  <a:srgbClr val="C00000"/>
                </a:solidFill>
              </a:rPr>
              <a:t> competition as is consistent with the efficient distribution of their products.” </a:t>
            </a:r>
          </a:p>
          <a:p>
            <a:pPr marL="0" indent="0">
              <a:buNone/>
            </a:pPr>
            <a:endParaRPr lang="en-US" sz="1600" dirty="0"/>
          </a:p>
          <a:p>
            <a:pPr marL="0" indent="0">
              <a:buNone/>
            </a:pPr>
            <a:endParaRPr lang="en-US" sz="1600" dirty="0"/>
          </a:p>
        </p:txBody>
      </p:sp>
      <p:sp>
        <p:nvSpPr>
          <p:cNvPr id="4" name="Slide Number Placeholder 3">
            <a:extLst>
              <a:ext uri="{FF2B5EF4-FFF2-40B4-BE49-F238E27FC236}">
                <a16:creationId xmlns:a16="http://schemas.microsoft.com/office/drawing/2014/main" id="{A650DEA1-0858-4E1C-A2D6-64805B45CBC3}"/>
              </a:ext>
            </a:extLst>
          </p:cNvPr>
          <p:cNvSpPr>
            <a:spLocks noGrp="1"/>
          </p:cNvSpPr>
          <p:nvPr>
            <p:ph type="sldNum" sz="quarter" idx="12"/>
          </p:nvPr>
        </p:nvSpPr>
        <p:spPr/>
        <p:txBody>
          <a:bodyPr/>
          <a:lstStyle/>
          <a:p>
            <a:fld id="{9F21919D-CBDE-4B0B-9CE3-9DF67345EEEA}" type="slidenum">
              <a:rPr lang="en-US" smtClean="0"/>
              <a:t>14</a:t>
            </a:fld>
            <a:endParaRPr lang="en-US"/>
          </a:p>
        </p:txBody>
      </p:sp>
      <p:sp>
        <p:nvSpPr>
          <p:cNvPr id="5" name="TextBox 4">
            <a:extLst>
              <a:ext uri="{FF2B5EF4-FFF2-40B4-BE49-F238E27FC236}">
                <a16:creationId xmlns:a16="http://schemas.microsoft.com/office/drawing/2014/main" id="{7427A852-7D48-4395-A650-38965B191172}"/>
              </a:ext>
            </a:extLst>
          </p:cNvPr>
          <p:cNvSpPr txBox="1"/>
          <p:nvPr/>
        </p:nvSpPr>
        <p:spPr>
          <a:xfrm>
            <a:off x="8213891" y="1188767"/>
            <a:ext cx="3711801" cy="369332"/>
          </a:xfrm>
          <a:prstGeom prst="rect">
            <a:avLst/>
          </a:prstGeom>
          <a:noFill/>
          <a:ln w="38100">
            <a:solidFill>
              <a:srgbClr val="0070C0"/>
            </a:solidFill>
          </a:ln>
        </p:spPr>
        <p:txBody>
          <a:bodyPr wrap="square" rtlCol="0">
            <a:spAutoFit/>
          </a:bodyPr>
          <a:lstStyle/>
          <a:p>
            <a:r>
              <a:rPr lang="en-US" b="1" dirty="0">
                <a:solidFill>
                  <a:schemeClr val="accent1"/>
                </a:solidFill>
              </a:rPr>
              <a:t>Efficiencies as “redeeming virtues”</a:t>
            </a:r>
            <a:endParaRPr lang="en-US" b="1" i="1" dirty="0">
              <a:solidFill>
                <a:schemeClr val="accent1"/>
              </a:solidFill>
            </a:endParaRPr>
          </a:p>
        </p:txBody>
      </p:sp>
      <p:cxnSp>
        <p:nvCxnSpPr>
          <p:cNvPr id="6" name="Straight Arrow Connector 5">
            <a:extLst>
              <a:ext uri="{FF2B5EF4-FFF2-40B4-BE49-F238E27FC236}">
                <a16:creationId xmlns:a16="http://schemas.microsoft.com/office/drawing/2014/main" id="{44DC345E-087A-4C9C-B3DE-3A6854D4A830}"/>
              </a:ext>
            </a:extLst>
          </p:cNvPr>
          <p:cNvCxnSpPr>
            <a:cxnSpLocks/>
          </p:cNvCxnSpPr>
          <p:nvPr/>
        </p:nvCxnSpPr>
        <p:spPr>
          <a:xfrm flipH="1">
            <a:off x="7333631" y="1383726"/>
            <a:ext cx="547978" cy="8777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E18E4ED4-F806-46A7-9694-45EBDE99DC36}"/>
              </a:ext>
            </a:extLst>
          </p:cNvPr>
          <p:cNvSpPr txBox="1"/>
          <p:nvPr/>
        </p:nvSpPr>
        <p:spPr>
          <a:xfrm>
            <a:off x="8254681" y="2003639"/>
            <a:ext cx="2953373" cy="1477328"/>
          </a:xfrm>
          <a:prstGeom prst="rect">
            <a:avLst/>
          </a:prstGeom>
          <a:noFill/>
          <a:ln w="38100">
            <a:solidFill>
              <a:srgbClr val="0070C0"/>
            </a:solidFill>
          </a:ln>
        </p:spPr>
        <p:txBody>
          <a:bodyPr wrap="square" rtlCol="0">
            <a:spAutoFit/>
          </a:bodyPr>
          <a:lstStyle/>
          <a:p>
            <a:r>
              <a:rPr lang="en-US" b="1" dirty="0">
                <a:solidFill>
                  <a:schemeClr val="accent1"/>
                </a:solidFill>
              </a:rPr>
              <a:t>Reasons why limiting retailer competition can benefit the manufacturer and increase Interbrand competition</a:t>
            </a:r>
            <a:endParaRPr lang="en-US" b="1" i="1" dirty="0">
              <a:solidFill>
                <a:schemeClr val="accent1"/>
              </a:solidFill>
            </a:endParaRPr>
          </a:p>
        </p:txBody>
      </p:sp>
      <p:cxnSp>
        <p:nvCxnSpPr>
          <p:cNvPr id="8" name="Straight Arrow Connector 7">
            <a:extLst>
              <a:ext uri="{FF2B5EF4-FFF2-40B4-BE49-F238E27FC236}">
                <a16:creationId xmlns:a16="http://schemas.microsoft.com/office/drawing/2014/main" id="{FC8113A5-D46B-4C31-B9F5-64BE2348141A}"/>
              </a:ext>
            </a:extLst>
          </p:cNvPr>
          <p:cNvCxnSpPr>
            <a:cxnSpLocks/>
          </p:cNvCxnSpPr>
          <p:nvPr/>
        </p:nvCxnSpPr>
        <p:spPr>
          <a:xfrm flipH="1">
            <a:off x="7333631" y="2448944"/>
            <a:ext cx="821977" cy="21790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0" name="TextBox 9">
            <a:extLst>
              <a:ext uri="{FF2B5EF4-FFF2-40B4-BE49-F238E27FC236}">
                <a16:creationId xmlns:a16="http://schemas.microsoft.com/office/drawing/2014/main" id="{A95AC1B5-3D0F-4372-B11D-456E7AB89E76}"/>
              </a:ext>
            </a:extLst>
          </p:cNvPr>
          <p:cNvSpPr txBox="1"/>
          <p:nvPr/>
        </p:nvSpPr>
        <p:spPr>
          <a:xfrm>
            <a:off x="8229602" y="4447506"/>
            <a:ext cx="2610787" cy="646331"/>
          </a:xfrm>
          <a:prstGeom prst="rect">
            <a:avLst/>
          </a:prstGeom>
          <a:noFill/>
          <a:ln w="38100">
            <a:solidFill>
              <a:srgbClr val="0070C0"/>
            </a:solidFill>
          </a:ln>
        </p:spPr>
        <p:txBody>
          <a:bodyPr wrap="square" rtlCol="0">
            <a:spAutoFit/>
          </a:bodyPr>
          <a:lstStyle/>
          <a:p>
            <a:r>
              <a:rPr lang="en-US" b="1" dirty="0">
                <a:solidFill>
                  <a:schemeClr val="accent1"/>
                </a:solidFill>
              </a:rPr>
              <a:t>“Free rider” effect introduced into antitrust</a:t>
            </a:r>
            <a:endParaRPr lang="en-US" b="1" i="1" dirty="0">
              <a:solidFill>
                <a:schemeClr val="accent1"/>
              </a:solidFill>
            </a:endParaRPr>
          </a:p>
        </p:txBody>
      </p:sp>
      <p:cxnSp>
        <p:nvCxnSpPr>
          <p:cNvPr id="11" name="Straight Arrow Connector 10">
            <a:extLst>
              <a:ext uri="{FF2B5EF4-FFF2-40B4-BE49-F238E27FC236}">
                <a16:creationId xmlns:a16="http://schemas.microsoft.com/office/drawing/2014/main" id="{AD15E251-DC44-4BF6-9C61-F5A14B4D6A1A}"/>
              </a:ext>
            </a:extLst>
          </p:cNvPr>
          <p:cNvCxnSpPr>
            <a:cxnSpLocks/>
          </p:cNvCxnSpPr>
          <p:nvPr/>
        </p:nvCxnSpPr>
        <p:spPr>
          <a:xfrm flipH="1">
            <a:off x="7357707" y="4909171"/>
            <a:ext cx="686048" cy="18466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81492C4A-5BB8-4794-8EA2-9AB8EFC2943C}"/>
              </a:ext>
            </a:extLst>
          </p:cNvPr>
          <p:cNvSpPr txBox="1"/>
          <p:nvPr/>
        </p:nvSpPr>
        <p:spPr>
          <a:xfrm>
            <a:off x="8251599" y="5615585"/>
            <a:ext cx="3711802" cy="923330"/>
          </a:xfrm>
          <a:prstGeom prst="rect">
            <a:avLst/>
          </a:prstGeom>
          <a:noFill/>
          <a:ln w="38100">
            <a:solidFill>
              <a:srgbClr val="0070C0"/>
            </a:solidFill>
          </a:ln>
        </p:spPr>
        <p:txBody>
          <a:bodyPr wrap="square" rtlCol="0">
            <a:spAutoFit/>
          </a:bodyPr>
          <a:lstStyle/>
          <a:p>
            <a:r>
              <a:rPr lang="en-US" b="1" dirty="0">
                <a:solidFill>
                  <a:schemeClr val="accent1"/>
                </a:solidFill>
              </a:rPr>
              <a:t>Manufacturer knows best!</a:t>
            </a:r>
            <a:endParaRPr lang="en-US" b="1" i="1" dirty="0">
              <a:solidFill>
                <a:schemeClr val="accent1"/>
              </a:solidFill>
            </a:endParaRPr>
          </a:p>
          <a:p>
            <a:r>
              <a:rPr lang="en-US" b="1" i="1" dirty="0">
                <a:solidFill>
                  <a:schemeClr val="accent1"/>
                </a:solidFill>
              </a:rPr>
              <a:t>Sidebar: This also was the essence of Holmes dissent in Dr. Miles</a:t>
            </a:r>
          </a:p>
        </p:txBody>
      </p:sp>
      <p:cxnSp>
        <p:nvCxnSpPr>
          <p:cNvPr id="15" name="Straight Arrow Connector 14">
            <a:extLst>
              <a:ext uri="{FF2B5EF4-FFF2-40B4-BE49-F238E27FC236}">
                <a16:creationId xmlns:a16="http://schemas.microsoft.com/office/drawing/2014/main" id="{4EA5923C-E9CF-4B41-A11E-9424D7D0137F}"/>
              </a:ext>
            </a:extLst>
          </p:cNvPr>
          <p:cNvCxnSpPr>
            <a:cxnSpLocks/>
          </p:cNvCxnSpPr>
          <p:nvPr/>
        </p:nvCxnSpPr>
        <p:spPr>
          <a:xfrm flipH="1">
            <a:off x="7442967" y="6096000"/>
            <a:ext cx="564396" cy="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08125423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D1E2A-FCA5-4DFE-94AA-1009D6C83F56}"/>
              </a:ext>
            </a:extLst>
          </p:cNvPr>
          <p:cNvSpPr>
            <a:spLocks noGrp="1"/>
          </p:cNvSpPr>
          <p:nvPr>
            <p:ph type="title"/>
          </p:nvPr>
        </p:nvSpPr>
        <p:spPr>
          <a:xfrm>
            <a:off x="1498600" y="207963"/>
            <a:ext cx="9321800" cy="1143000"/>
          </a:xfrm>
        </p:spPr>
        <p:txBody>
          <a:bodyPr>
            <a:normAutofit/>
          </a:bodyPr>
          <a:lstStyle/>
          <a:p>
            <a:r>
              <a:rPr lang="en-US" dirty="0"/>
              <a:t>Justice White: What About Dr. Miles’ </a:t>
            </a:r>
            <a:r>
              <a:rPr lang="en-US" i="1" dirty="0"/>
              <a:t>Price </a:t>
            </a:r>
            <a:r>
              <a:rPr lang="en-US" dirty="0"/>
              <a:t>Restraints?</a:t>
            </a:r>
          </a:p>
        </p:txBody>
      </p:sp>
      <p:sp>
        <p:nvSpPr>
          <p:cNvPr id="3" name="Content Placeholder 2">
            <a:extLst>
              <a:ext uri="{FF2B5EF4-FFF2-40B4-BE49-F238E27FC236}">
                <a16:creationId xmlns:a16="http://schemas.microsoft.com/office/drawing/2014/main" id="{B3DD4E72-075F-45C6-80EE-338B2B91C483}"/>
              </a:ext>
            </a:extLst>
          </p:cNvPr>
          <p:cNvSpPr>
            <a:spLocks noGrp="1"/>
          </p:cNvSpPr>
          <p:nvPr>
            <p:ph idx="1"/>
          </p:nvPr>
        </p:nvSpPr>
        <p:spPr>
          <a:xfrm>
            <a:off x="914400" y="1370013"/>
            <a:ext cx="6553200" cy="5106987"/>
          </a:xfrm>
        </p:spPr>
        <p:txBody>
          <a:bodyPr>
            <a:normAutofit lnSpcReduction="10000"/>
          </a:bodyPr>
          <a:lstStyle/>
          <a:p>
            <a:pPr>
              <a:lnSpc>
                <a:spcPct val="120000"/>
              </a:lnSpc>
              <a:spcBef>
                <a:spcPts val="600"/>
              </a:spcBef>
            </a:pPr>
            <a:r>
              <a:rPr lang="en-US" sz="1800" dirty="0"/>
              <a:t>Sylvania adopted </a:t>
            </a:r>
            <a:r>
              <a:rPr lang="en-US" sz="1800" dirty="0" err="1"/>
              <a:t>ROR</a:t>
            </a:r>
            <a:r>
              <a:rPr lang="en-US" sz="1800" dirty="0"/>
              <a:t> for non-price restraints like territorial restriction</a:t>
            </a:r>
          </a:p>
          <a:p>
            <a:pPr>
              <a:lnSpc>
                <a:spcPct val="120000"/>
              </a:lnSpc>
              <a:spcBef>
                <a:spcPts val="600"/>
              </a:spcBef>
            </a:pPr>
            <a:r>
              <a:rPr lang="en-US" sz="1800" b="1" dirty="0">
                <a:solidFill>
                  <a:srgbClr val="C00000"/>
                </a:solidFill>
              </a:rPr>
              <a:t>But </a:t>
            </a:r>
            <a:r>
              <a:rPr lang="en-US" sz="1800" b="1" i="1" dirty="0">
                <a:solidFill>
                  <a:srgbClr val="C00000"/>
                </a:solidFill>
              </a:rPr>
              <a:t>Sylvania </a:t>
            </a:r>
            <a:r>
              <a:rPr lang="en-US" sz="1800" b="1" dirty="0">
                <a:solidFill>
                  <a:srgbClr val="C00000"/>
                </a:solidFill>
              </a:rPr>
              <a:t>did not touch price restraints, as in </a:t>
            </a:r>
            <a:r>
              <a:rPr lang="en-US" sz="1800" b="1" i="1" dirty="0">
                <a:solidFill>
                  <a:srgbClr val="C00000"/>
                </a:solidFill>
              </a:rPr>
              <a:t>Dr. Miles</a:t>
            </a:r>
            <a:r>
              <a:rPr lang="en-US" sz="1800" b="1" dirty="0">
                <a:solidFill>
                  <a:srgbClr val="C00000"/>
                </a:solidFill>
              </a:rPr>
              <a:t>.</a:t>
            </a:r>
          </a:p>
          <a:p>
            <a:pPr>
              <a:lnSpc>
                <a:spcPct val="120000"/>
              </a:lnSpc>
              <a:spcBef>
                <a:spcPts val="600"/>
              </a:spcBef>
            </a:pPr>
            <a:r>
              <a:rPr lang="en-US" sz="1800" dirty="0"/>
              <a:t>How can this tension be resolved?</a:t>
            </a:r>
          </a:p>
          <a:p>
            <a:pPr>
              <a:lnSpc>
                <a:spcPct val="120000"/>
              </a:lnSpc>
              <a:spcBef>
                <a:spcPts val="600"/>
              </a:spcBef>
            </a:pPr>
            <a:r>
              <a:rPr lang="en-US" sz="1800" dirty="0"/>
              <a:t>Justice White concurrence suggested it could not. </a:t>
            </a:r>
            <a:endParaRPr lang="en-US" sz="1200" dirty="0"/>
          </a:p>
          <a:p>
            <a:pPr marL="400050" lvl="1" indent="0">
              <a:spcBef>
                <a:spcPts val="600"/>
              </a:spcBef>
              <a:buNone/>
            </a:pPr>
            <a:r>
              <a:rPr lang="en-US" sz="1800" dirty="0">
                <a:solidFill>
                  <a:srgbClr val="0070C0"/>
                </a:solidFill>
              </a:rPr>
              <a:t>“Indeed, the </a:t>
            </a:r>
            <a:r>
              <a:rPr lang="en-US" sz="1800" dirty="0">
                <a:solidFill>
                  <a:srgbClr val="C00000"/>
                </a:solidFill>
              </a:rPr>
              <a:t>Court has already recognized that resale price maintenance may increase output by inducing “demand-creating activity” by dealers </a:t>
            </a:r>
            <a:r>
              <a:rPr lang="en-US" sz="1800" dirty="0">
                <a:solidFill>
                  <a:srgbClr val="0070C0"/>
                </a:solidFill>
              </a:rPr>
              <a:t>(such as additional retail outlets, advertising and promotion, and product servicing) that outweighs the additional sales that would result from lower prices brought about by dealer price competition. </a:t>
            </a:r>
            <a:r>
              <a:rPr lang="en-US" sz="1800" dirty="0">
                <a:solidFill>
                  <a:srgbClr val="C00000"/>
                </a:solidFill>
              </a:rPr>
              <a:t>These same output-enhancing possibilities of nonprice vertical restraints are relied upon by the majority as evidence of their social utility </a:t>
            </a:r>
            <a:r>
              <a:rPr lang="en-US" sz="1800" dirty="0">
                <a:solidFill>
                  <a:srgbClr val="0070C0"/>
                </a:solidFill>
              </a:rPr>
              <a:t>and economic soundness, and as a justification for judging them under the rule of reason. </a:t>
            </a:r>
            <a:r>
              <a:rPr lang="en-US" sz="1800" dirty="0">
                <a:solidFill>
                  <a:srgbClr val="C00000"/>
                </a:solidFill>
              </a:rPr>
              <a:t>The effect, if not the intention, of the Court’s opinion is necessarily to call into question the firmly established per se rule against price restraints.”</a:t>
            </a:r>
          </a:p>
          <a:p>
            <a:pPr>
              <a:lnSpc>
                <a:spcPct val="120000"/>
              </a:lnSpc>
              <a:spcBef>
                <a:spcPts val="600"/>
              </a:spcBef>
            </a:pPr>
            <a:endParaRPr lang="en-US" sz="1200" dirty="0"/>
          </a:p>
        </p:txBody>
      </p:sp>
      <p:sp>
        <p:nvSpPr>
          <p:cNvPr id="4" name="Slide Number Placeholder 3">
            <a:extLst>
              <a:ext uri="{FF2B5EF4-FFF2-40B4-BE49-F238E27FC236}">
                <a16:creationId xmlns:a16="http://schemas.microsoft.com/office/drawing/2014/main" id="{EA94D617-8331-454D-AAC4-34FB78EBFFA6}"/>
              </a:ext>
            </a:extLst>
          </p:cNvPr>
          <p:cNvSpPr>
            <a:spLocks noGrp="1"/>
          </p:cNvSpPr>
          <p:nvPr>
            <p:ph type="sldNum" sz="quarter" idx="12"/>
          </p:nvPr>
        </p:nvSpPr>
        <p:spPr/>
        <p:txBody>
          <a:bodyPr/>
          <a:lstStyle/>
          <a:p>
            <a:fld id="{9F21919D-CBDE-4B0B-9CE3-9DF67345EEEA}" type="slidenum">
              <a:rPr lang="en-US" smtClean="0"/>
              <a:t>15</a:t>
            </a:fld>
            <a:endParaRPr lang="en-US"/>
          </a:p>
        </p:txBody>
      </p:sp>
      <p:sp>
        <p:nvSpPr>
          <p:cNvPr id="5" name="TextBox 4">
            <a:extLst>
              <a:ext uri="{FF2B5EF4-FFF2-40B4-BE49-F238E27FC236}">
                <a16:creationId xmlns:a16="http://schemas.microsoft.com/office/drawing/2014/main" id="{9A1A22DF-C035-4D1A-9582-079BF9BF0318}"/>
              </a:ext>
            </a:extLst>
          </p:cNvPr>
          <p:cNvSpPr txBox="1"/>
          <p:nvPr/>
        </p:nvSpPr>
        <p:spPr>
          <a:xfrm>
            <a:off x="8851899" y="3459800"/>
            <a:ext cx="2971800" cy="1477328"/>
          </a:xfrm>
          <a:prstGeom prst="rect">
            <a:avLst/>
          </a:prstGeom>
          <a:solidFill>
            <a:srgbClr val="FFFF00"/>
          </a:solidFill>
          <a:ln w="38100">
            <a:solidFill>
              <a:srgbClr val="0070C0"/>
            </a:solidFill>
          </a:ln>
        </p:spPr>
        <p:txBody>
          <a:bodyPr wrap="square" rtlCol="0">
            <a:spAutoFit/>
          </a:bodyPr>
          <a:lstStyle/>
          <a:p>
            <a:r>
              <a:rPr lang="en-US" b="1" i="1" dirty="0">
                <a:solidFill>
                  <a:srgbClr val="C00000"/>
                </a:solidFill>
              </a:rPr>
              <a:t>Query: </a:t>
            </a:r>
            <a:r>
              <a:rPr lang="en-US" b="1" dirty="0">
                <a:solidFill>
                  <a:schemeClr val="accent1"/>
                </a:solidFill>
              </a:rPr>
              <a:t>Which is potentially worse, elimination of price competition with RPM or a territorial restraint that leads to a single retailer?</a:t>
            </a:r>
            <a:endParaRPr lang="en-US" b="1" i="1" dirty="0">
              <a:solidFill>
                <a:schemeClr val="accent1"/>
              </a:solidFill>
            </a:endParaRPr>
          </a:p>
        </p:txBody>
      </p:sp>
      <p:cxnSp>
        <p:nvCxnSpPr>
          <p:cNvPr id="6" name="Straight Arrow Connector 5">
            <a:extLst>
              <a:ext uri="{FF2B5EF4-FFF2-40B4-BE49-F238E27FC236}">
                <a16:creationId xmlns:a16="http://schemas.microsoft.com/office/drawing/2014/main" id="{23F6E788-B264-487D-A754-128B21675444}"/>
              </a:ext>
            </a:extLst>
          </p:cNvPr>
          <p:cNvCxnSpPr>
            <a:cxnSpLocks/>
          </p:cNvCxnSpPr>
          <p:nvPr/>
        </p:nvCxnSpPr>
        <p:spPr>
          <a:xfrm flipH="1">
            <a:off x="7677033" y="4198464"/>
            <a:ext cx="857367" cy="30908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4117730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CCEDB50-36ED-4997-B1C2-84E083D7E86D}"/>
              </a:ext>
            </a:extLst>
          </p:cNvPr>
          <p:cNvSpPr>
            <a:spLocks noGrp="1"/>
          </p:cNvSpPr>
          <p:nvPr>
            <p:ph type="title"/>
          </p:nvPr>
        </p:nvSpPr>
        <p:spPr/>
        <p:txBody>
          <a:bodyPr>
            <a:normAutofit/>
          </a:bodyPr>
          <a:lstStyle/>
          <a:p>
            <a:r>
              <a:rPr lang="en-US" dirty="0"/>
              <a:t>Supreme Court Analysis: Economics Rules!</a:t>
            </a:r>
          </a:p>
        </p:txBody>
      </p:sp>
      <p:sp>
        <p:nvSpPr>
          <p:cNvPr id="3" name="Content Placeholder 2">
            <a:extLst>
              <a:ext uri="{FF2B5EF4-FFF2-40B4-BE49-F238E27FC236}">
                <a16:creationId xmlns:a16="http://schemas.microsoft.com/office/drawing/2014/main" id="{3398A75D-2FAB-42A8-AEE0-B04DD0CF28FD}"/>
              </a:ext>
            </a:extLst>
          </p:cNvPr>
          <p:cNvSpPr>
            <a:spLocks noGrp="1"/>
          </p:cNvSpPr>
          <p:nvPr>
            <p:ph idx="1"/>
          </p:nvPr>
        </p:nvSpPr>
        <p:spPr>
          <a:xfrm>
            <a:off x="1219200" y="1417638"/>
            <a:ext cx="6629400" cy="4525963"/>
          </a:xfrm>
        </p:spPr>
        <p:txBody>
          <a:bodyPr>
            <a:normAutofit/>
          </a:bodyPr>
          <a:lstStyle/>
          <a:p>
            <a:r>
              <a:rPr lang="en-US" sz="2400" dirty="0"/>
              <a:t>Restraints may eliminate intra-brand competition. </a:t>
            </a:r>
          </a:p>
          <a:p>
            <a:r>
              <a:rPr lang="en-US" sz="2400" dirty="0"/>
              <a:t>But potential virtue of restraints is increase in inter-brand competition</a:t>
            </a:r>
          </a:p>
          <a:p>
            <a:pPr lvl="1"/>
            <a:r>
              <a:rPr lang="en-US" sz="2000" dirty="0"/>
              <a:t>How? E.g., by eliminating “free rider” problems</a:t>
            </a:r>
          </a:p>
          <a:p>
            <a:r>
              <a:rPr lang="en-US" sz="2400" dirty="0"/>
              <a:t>Thus, non-price intra-brand distributional restraints are not “manifestly anticompetitive.”</a:t>
            </a:r>
          </a:p>
          <a:p>
            <a:r>
              <a:rPr lang="en-US" sz="2400" dirty="0"/>
              <a:t>Thus, rule of  reason is required</a:t>
            </a:r>
          </a:p>
          <a:p>
            <a:pPr lvl="1"/>
            <a:endParaRPr lang="en-US" sz="2000" dirty="0"/>
          </a:p>
        </p:txBody>
      </p:sp>
      <p:sp>
        <p:nvSpPr>
          <p:cNvPr id="4" name="Slide Number Placeholder 3">
            <a:extLst>
              <a:ext uri="{FF2B5EF4-FFF2-40B4-BE49-F238E27FC236}">
                <a16:creationId xmlns:a16="http://schemas.microsoft.com/office/drawing/2014/main" id="{1515F80C-47F7-4F96-9791-E835242EAF3E}"/>
              </a:ext>
            </a:extLst>
          </p:cNvPr>
          <p:cNvSpPr>
            <a:spLocks noGrp="1"/>
          </p:cNvSpPr>
          <p:nvPr>
            <p:ph type="sldNum" sz="quarter" idx="12"/>
          </p:nvPr>
        </p:nvSpPr>
        <p:spPr/>
        <p:txBody>
          <a:bodyPr/>
          <a:lstStyle/>
          <a:p>
            <a:fld id="{9F21919D-CBDE-4B0B-9CE3-9DF67345EEEA}" type="slidenum">
              <a:rPr lang="en-US" smtClean="0"/>
              <a:t>16</a:t>
            </a:fld>
            <a:endParaRPr lang="en-US"/>
          </a:p>
        </p:txBody>
      </p:sp>
      <p:sp>
        <p:nvSpPr>
          <p:cNvPr id="5" name="TextBox 4">
            <a:extLst>
              <a:ext uri="{FF2B5EF4-FFF2-40B4-BE49-F238E27FC236}">
                <a16:creationId xmlns:a16="http://schemas.microsoft.com/office/drawing/2014/main" id="{EB0256EB-148A-4F8E-A5DB-F762EFAF7F80}"/>
              </a:ext>
            </a:extLst>
          </p:cNvPr>
          <p:cNvSpPr txBox="1"/>
          <p:nvPr/>
        </p:nvSpPr>
        <p:spPr>
          <a:xfrm>
            <a:off x="1943100" y="4925837"/>
            <a:ext cx="7543800" cy="1323439"/>
          </a:xfrm>
          <a:prstGeom prst="rect">
            <a:avLst/>
          </a:prstGeom>
          <a:noFill/>
          <a:ln w="38100">
            <a:solidFill>
              <a:srgbClr val="C00000"/>
            </a:solidFill>
          </a:ln>
        </p:spPr>
        <p:txBody>
          <a:bodyPr wrap="square" rtlCol="0">
            <a:spAutoFit/>
          </a:bodyPr>
          <a:lstStyle/>
          <a:p>
            <a:pPr algn="ctr"/>
            <a:r>
              <a:rPr lang="en-US" sz="2000" b="1" i="1" dirty="0">
                <a:solidFill>
                  <a:schemeClr val="accent1"/>
                </a:solidFill>
              </a:rPr>
              <a:t>Economics becomes front and center in antitrust analysis </a:t>
            </a:r>
          </a:p>
          <a:p>
            <a:pPr algn="ctr"/>
            <a:endParaRPr lang="en-US" sz="2000" b="1" dirty="0">
              <a:solidFill>
                <a:schemeClr val="accent1"/>
              </a:solidFill>
            </a:endParaRPr>
          </a:p>
          <a:p>
            <a:pPr algn="ctr"/>
            <a:r>
              <a:rPr lang="en-US" sz="2000" b="1" dirty="0">
                <a:solidFill>
                  <a:schemeClr val="accent1"/>
                </a:solidFill>
              </a:rPr>
              <a:t>This is also the triumph of the Chicago School:  </a:t>
            </a:r>
          </a:p>
          <a:p>
            <a:pPr algn="ctr"/>
            <a:r>
              <a:rPr lang="en-US" sz="2000" b="1" dirty="0">
                <a:solidFill>
                  <a:schemeClr val="accent1"/>
                </a:solidFill>
              </a:rPr>
              <a:t>Efficiencies are “Redeeming Virtues”</a:t>
            </a:r>
            <a:endParaRPr lang="en-US" sz="2000" b="1" i="1" dirty="0">
              <a:solidFill>
                <a:schemeClr val="accent1"/>
              </a:solidFill>
            </a:endParaRPr>
          </a:p>
        </p:txBody>
      </p:sp>
    </p:spTree>
    <p:extLst>
      <p:ext uri="{BB962C8B-B14F-4D97-AF65-F5344CB8AC3E}">
        <p14:creationId xmlns:p14="http://schemas.microsoft.com/office/powerpoint/2010/main" val="334096430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Title 1"/>
          <p:cNvSpPr>
            <a:spLocks noGrp="1"/>
          </p:cNvSpPr>
          <p:nvPr>
            <p:ph type="title"/>
          </p:nvPr>
        </p:nvSpPr>
        <p:spPr>
          <a:xfrm>
            <a:off x="2133603" y="457203"/>
            <a:ext cx="6700283" cy="758723"/>
          </a:xfrm>
        </p:spPr>
        <p:txBody>
          <a:bodyPr>
            <a:noAutofit/>
          </a:bodyPr>
          <a:lstStyle/>
          <a:p>
            <a:r>
              <a:rPr lang="en-US" i="1" dirty="0"/>
              <a:t>Sylvania</a:t>
            </a:r>
            <a:r>
              <a:rPr lang="en-US" dirty="0"/>
              <a:t>’s Broader Ramifications</a:t>
            </a:r>
            <a:br>
              <a:rPr lang="en-US" sz="2800" dirty="0"/>
            </a:br>
            <a:r>
              <a:rPr lang="en-US" sz="2800" dirty="0">
                <a:solidFill>
                  <a:srgbClr val="C00000"/>
                </a:solidFill>
              </a:rPr>
              <a:t>(</a:t>
            </a:r>
            <a:r>
              <a:rPr lang="en-US" sz="2800" i="1" dirty="0">
                <a:solidFill>
                  <a:srgbClr val="C00000"/>
                </a:solidFill>
              </a:rPr>
              <a:t>Hard to Understate the Significance</a:t>
            </a:r>
            <a:r>
              <a:rPr lang="en-US" sz="2800" dirty="0">
                <a:solidFill>
                  <a:srgbClr val="C00000"/>
                </a:solidFill>
              </a:rPr>
              <a:t>)</a:t>
            </a:r>
            <a:endParaRPr lang="en-US" dirty="0">
              <a:solidFill>
                <a:srgbClr val="C00000"/>
              </a:solidFill>
            </a:endParaRPr>
          </a:p>
        </p:txBody>
      </p:sp>
      <p:sp>
        <p:nvSpPr>
          <p:cNvPr id="9219" name="Content Placeholder 2"/>
          <p:cNvSpPr>
            <a:spLocks noGrp="1"/>
          </p:cNvSpPr>
          <p:nvPr>
            <p:ph idx="1"/>
          </p:nvPr>
        </p:nvSpPr>
        <p:spPr>
          <a:xfrm>
            <a:off x="745039" y="1607270"/>
            <a:ext cx="10837361" cy="5257800"/>
          </a:xfrm>
        </p:spPr>
        <p:txBody>
          <a:bodyPr>
            <a:normAutofit/>
          </a:bodyPr>
          <a:lstStyle/>
          <a:p>
            <a:r>
              <a:rPr lang="en-US" sz="2200" dirty="0"/>
              <a:t>Interbrand more important than </a:t>
            </a:r>
            <a:r>
              <a:rPr lang="en-US" sz="2200" dirty="0" err="1"/>
              <a:t>Intrabrand</a:t>
            </a:r>
            <a:endParaRPr lang="en-US" sz="2200" i="1" dirty="0">
              <a:solidFill>
                <a:srgbClr val="00B0F0"/>
              </a:solidFill>
            </a:endParaRPr>
          </a:p>
          <a:p>
            <a:pPr lvl="1"/>
            <a:r>
              <a:rPr lang="en-US" sz="2000" dirty="0"/>
              <a:t>Implicit: </a:t>
            </a:r>
            <a:r>
              <a:rPr lang="en-US" sz="2000" i="1" dirty="0"/>
              <a:t>Market Power is critical </a:t>
            </a:r>
          </a:p>
          <a:p>
            <a:pPr lvl="1"/>
            <a:r>
              <a:rPr lang="en-US" sz="2000" dirty="0"/>
              <a:t>No concern with UPP from restricting </a:t>
            </a:r>
            <a:r>
              <a:rPr lang="en-US" sz="2000" dirty="0" err="1"/>
              <a:t>intrabrand</a:t>
            </a:r>
            <a:r>
              <a:rPr lang="en-US" sz="2000" dirty="0"/>
              <a:t> competition, if there also is </a:t>
            </a:r>
            <a:br>
              <a:rPr lang="en-US" sz="2000" dirty="0"/>
            </a:br>
            <a:r>
              <a:rPr lang="en-US" sz="2000" dirty="0"/>
              <a:t>DPP from </a:t>
            </a:r>
            <a:r>
              <a:rPr lang="en-US" sz="2000" dirty="0" err="1"/>
              <a:t>interbrand</a:t>
            </a:r>
            <a:endParaRPr lang="en-US" sz="2000" dirty="0"/>
          </a:p>
          <a:p>
            <a:r>
              <a:rPr lang="en-US" sz="2200" dirty="0"/>
              <a:t>Efficiencies Matter</a:t>
            </a:r>
            <a:endParaRPr lang="en-US" sz="2200" i="1" dirty="0">
              <a:solidFill>
                <a:srgbClr val="00B0F0"/>
              </a:solidFill>
            </a:endParaRPr>
          </a:p>
          <a:p>
            <a:r>
              <a:rPr lang="en-US" sz="2200" dirty="0"/>
              <a:t>Antitrust needs “</a:t>
            </a:r>
            <a:r>
              <a:rPr lang="en-US" sz="2200" i="1" dirty="0"/>
              <a:t>objective benchmarks</a:t>
            </a:r>
            <a:r>
              <a:rPr lang="en-US" sz="2200" dirty="0"/>
              <a:t>”</a:t>
            </a:r>
          </a:p>
          <a:p>
            <a:pPr lvl="1"/>
            <a:r>
              <a:rPr lang="en-US" sz="2000" dirty="0"/>
              <a:t>Abandons focus on other values, like freedom of dealers and property rights</a:t>
            </a:r>
          </a:p>
          <a:p>
            <a:pPr lvl="1"/>
            <a:r>
              <a:rPr lang="en-US" sz="2000" dirty="0"/>
              <a:t>i.e., “Objective” = “Economic”</a:t>
            </a:r>
            <a:endParaRPr lang="en-US" sz="2000" i="1" dirty="0"/>
          </a:p>
          <a:p>
            <a:r>
              <a:rPr lang="en-US" sz="2200" dirty="0">
                <a:solidFill>
                  <a:srgbClr val="C00000"/>
                </a:solidFill>
              </a:rPr>
              <a:t>Shift in </a:t>
            </a:r>
            <a:r>
              <a:rPr lang="en-US" sz="2200" dirty="0" err="1">
                <a:solidFill>
                  <a:srgbClr val="C00000"/>
                </a:solidFill>
              </a:rPr>
              <a:t>Antitrust’s</a:t>
            </a:r>
            <a:r>
              <a:rPr lang="en-US" sz="2200" dirty="0">
                <a:solidFill>
                  <a:srgbClr val="C00000"/>
                </a:solidFill>
              </a:rPr>
              <a:t> Tectonic Plates</a:t>
            </a:r>
          </a:p>
          <a:p>
            <a:pPr lvl="1"/>
            <a:r>
              <a:rPr lang="en-US" sz="2000" dirty="0"/>
              <a:t>Economic analysis is foundation of antitrust analysis </a:t>
            </a:r>
            <a:br>
              <a:rPr lang="en-US" sz="2000" dirty="0"/>
            </a:br>
            <a:r>
              <a:rPr lang="en-US" sz="2000" dirty="0"/>
              <a:t>(like </a:t>
            </a:r>
            <a:r>
              <a:rPr lang="en-US" sz="2000" i="1" dirty="0"/>
              <a:t>BMI</a:t>
            </a:r>
            <a:r>
              <a:rPr lang="en-US" sz="2000" dirty="0"/>
              <a:t>, which followed)</a:t>
            </a:r>
          </a:p>
          <a:p>
            <a:pPr lvl="1"/>
            <a:r>
              <a:rPr lang="en-US" sz="2000" dirty="0"/>
              <a:t>The </a:t>
            </a:r>
            <a:r>
              <a:rPr lang="en-US" sz="2000" dirty="0" err="1"/>
              <a:t>ROR</a:t>
            </a:r>
            <a:r>
              <a:rPr lang="en-US" sz="2000" dirty="0"/>
              <a:t> is the primary standard</a:t>
            </a:r>
          </a:p>
        </p:txBody>
      </p:sp>
      <p:sp>
        <p:nvSpPr>
          <p:cNvPr id="4" name="Slide Number Placeholder 3"/>
          <p:cNvSpPr>
            <a:spLocks noGrp="1"/>
          </p:cNvSpPr>
          <p:nvPr>
            <p:ph type="sldNum" sz="quarter" idx="12"/>
          </p:nvPr>
        </p:nvSpPr>
        <p:spPr/>
        <p:txBody>
          <a:bodyPr/>
          <a:lstStyle/>
          <a:p>
            <a:pPr>
              <a:defRPr/>
            </a:pPr>
            <a:fld id="{FAF56807-E574-4E81-8E72-2A572B3DEDE1}" type="slidenum">
              <a:rPr lang="en-US" smtClean="0"/>
              <a:pPr>
                <a:defRPr/>
              </a:pPr>
              <a:t>17</a:t>
            </a:fld>
            <a:endParaRPr lang="en-US"/>
          </a:p>
        </p:txBody>
      </p:sp>
    </p:spTree>
    <p:extLst>
      <p:ext uri="{BB962C8B-B14F-4D97-AF65-F5344CB8AC3E}">
        <p14:creationId xmlns:p14="http://schemas.microsoft.com/office/powerpoint/2010/main" val="347902342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DB83EC7-BD4F-45ED-A11C-93B3BB53D463}"/>
              </a:ext>
            </a:extLst>
          </p:cNvPr>
          <p:cNvSpPr>
            <a:spLocks noGrp="1"/>
          </p:cNvSpPr>
          <p:nvPr>
            <p:ph type="title"/>
          </p:nvPr>
        </p:nvSpPr>
        <p:spPr/>
        <p:txBody>
          <a:bodyPr/>
          <a:lstStyle/>
          <a:p>
            <a:r>
              <a:rPr lang="en-US" dirty="0"/>
              <a:t> </a:t>
            </a:r>
          </a:p>
        </p:txBody>
      </p:sp>
      <p:sp>
        <p:nvSpPr>
          <p:cNvPr id="3" name="Text Placeholder 2">
            <a:extLst>
              <a:ext uri="{FF2B5EF4-FFF2-40B4-BE49-F238E27FC236}">
                <a16:creationId xmlns:a16="http://schemas.microsoft.com/office/drawing/2014/main" id="{534BA1BB-7C40-4446-AB77-13841312EC2A}"/>
              </a:ext>
            </a:extLst>
          </p:cNvPr>
          <p:cNvSpPr>
            <a:spLocks noGrp="1"/>
          </p:cNvSpPr>
          <p:nvPr>
            <p:ph type="body" idx="1"/>
          </p:nvPr>
        </p:nvSpPr>
        <p:spPr/>
        <p:txBody>
          <a:bodyPr>
            <a:normAutofit/>
          </a:bodyPr>
          <a:lstStyle/>
          <a:p>
            <a:pPr algn="ctr"/>
            <a:r>
              <a:rPr lang="en-US" sz="3200" dirty="0">
                <a:solidFill>
                  <a:schemeClr val="tx1"/>
                </a:solidFill>
              </a:rPr>
              <a:t>Implementing the </a:t>
            </a:r>
            <a:r>
              <a:rPr lang="en-US" sz="3200" i="1" dirty="0">
                <a:solidFill>
                  <a:schemeClr val="tx1"/>
                </a:solidFill>
              </a:rPr>
              <a:t>Sylvania </a:t>
            </a:r>
            <a:r>
              <a:rPr lang="en-US" sz="3200" dirty="0">
                <a:solidFill>
                  <a:schemeClr val="tx1"/>
                </a:solidFill>
              </a:rPr>
              <a:t>Paradigm</a:t>
            </a:r>
          </a:p>
        </p:txBody>
      </p:sp>
      <p:sp>
        <p:nvSpPr>
          <p:cNvPr id="4" name="Slide Number Placeholder 3">
            <a:extLst>
              <a:ext uri="{FF2B5EF4-FFF2-40B4-BE49-F238E27FC236}">
                <a16:creationId xmlns:a16="http://schemas.microsoft.com/office/drawing/2014/main" id="{F4E66A7D-E681-4EF8-AB60-4A21500105E9}"/>
              </a:ext>
            </a:extLst>
          </p:cNvPr>
          <p:cNvSpPr>
            <a:spLocks noGrp="1"/>
          </p:cNvSpPr>
          <p:nvPr>
            <p:ph type="sldNum" sz="quarter" idx="12"/>
          </p:nvPr>
        </p:nvSpPr>
        <p:spPr/>
        <p:txBody>
          <a:bodyPr/>
          <a:lstStyle/>
          <a:p>
            <a:fld id="{9F21919D-CBDE-4B0B-9CE3-9DF67345EEEA}" type="slidenum">
              <a:rPr lang="en-US" smtClean="0"/>
              <a:t>18</a:t>
            </a:fld>
            <a:endParaRPr lang="en-US"/>
          </a:p>
        </p:txBody>
      </p:sp>
    </p:spTree>
    <p:extLst>
      <p:ext uri="{BB962C8B-B14F-4D97-AF65-F5344CB8AC3E}">
        <p14:creationId xmlns:p14="http://schemas.microsoft.com/office/powerpoint/2010/main" val="44412204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80174" y="42864"/>
            <a:ext cx="10972800" cy="1143000"/>
          </a:xfrm>
        </p:spPr>
        <p:txBody>
          <a:bodyPr>
            <a:normAutofit/>
          </a:bodyPr>
          <a:lstStyle/>
          <a:p>
            <a:r>
              <a:rPr lang="en-US" dirty="0"/>
              <a:t>The Rule of Reason for Non-Price Vertical Restraints</a:t>
            </a:r>
          </a:p>
        </p:txBody>
      </p:sp>
      <p:sp>
        <p:nvSpPr>
          <p:cNvPr id="3" name="Content Placeholder 2"/>
          <p:cNvSpPr>
            <a:spLocks noGrp="1"/>
          </p:cNvSpPr>
          <p:nvPr>
            <p:ph idx="1"/>
          </p:nvPr>
        </p:nvSpPr>
        <p:spPr>
          <a:xfrm>
            <a:off x="990600" y="1185864"/>
            <a:ext cx="8229600" cy="5680074"/>
          </a:xfrm>
        </p:spPr>
        <p:txBody>
          <a:bodyPr>
            <a:normAutofit lnSpcReduction="10000"/>
          </a:bodyPr>
          <a:lstStyle/>
          <a:p>
            <a:r>
              <a:rPr lang="en-US" sz="2000" b="1" dirty="0">
                <a:solidFill>
                  <a:srgbClr val="C00000"/>
                </a:solidFill>
              </a:rPr>
              <a:t>While the restraints are </a:t>
            </a:r>
            <a:r>
              <a:rPr lang="en-US" sz="2000" b="1" i="1" dirty="0" err="1">
                <a:solidFill>
                  <a:srgbClr val="C00000"/>
                </a:solidFill>
              </a:rPr>
              <a:t>Intrabrand</a:t>
            </a:r>
            <a:r>
              <a:rPr lang="en-US" sz="2000" b="1" dirty="0">
                <a:solidFill>
                  <a:srgbClr val="C00000"/>
                </a:solidFill>
              </a:rPr>
              <a:t>, any anticompetitive effects </a:t>
            </a:r>
            <a:br>
              <a:rPr lang="en-US" sz="2000" b="1" dirty="0">
                <a:solidFill>
                  <a:srgbClr val="C00000"/>
                </a:solidFill>
              </a:rPr>
            </a:br>
            <a:r>
              <a:rPr lang="en-US" sz="2000" b="1" dirty="0">
                <a:solidFill>
                  <a:srgbClr val="C00000"/>
                </a:solidFill>
              </a:rPr>
              <a:t>must involve a reduction in </a:t>
            </a:r>
            <a:r>
              <a:rPr lang="en-US" sz="2000" b="1" i="1" dirty="0">
                <a:solidFill>
                  <a:srgbClr val="C00000"/>
                </a:solidFill>
              </a:rPr>
              <a:t>Interbrand </a:t>
            </a:r>
            <a:r>
              <a:rPr lang="en-US" sz="2000" b="1" dirty="0">
                <a:solidFill>
                  <a:srgbClr val="C00000"/>
                </a:solidFill>
              </a:rPr>
              <a:t>competition </a:t>
            </a:r>
          </a:p>
          <a:p>
            <a:r>
              <a:rPr lang="en-US" sz="2000" dirty="0">
                <a:solidFill>
                  <a:srgbClr val="C00000"/>
                </a:solidFill>
              </a:rPr>
              <a:t>Market power</a:t>
            </a:r>
          </a:p>
          <a:p>
            <a:pPr lvl="1"/>
            <a:r>
              <a:rPr lang="en-US" sz="1600" dirty="0"/>
              <a:t>If the supplier does not have market power in the upstream market, it is unlikely that any of its resellers could have market power in the resale of the supplier’s product</a:t>
            </a:r>
          </a:p>
          <a:p>
            <a:pPr lvl="1"/>
            <a:r>
              <a:rPr lang="en-US" sz="1600" dirty="0"/>
              <a:t>In the absence of market power, a reduction in </a:t>
            </a:r>
            <a:r>
              <a:rPr lang="en-US" sz="1600" dirty="0" err="1"/>
              <a:t>intrabrand</a:t>
            </a:r>
            <a:r>
              <a:rPr lang="en-US" sz="1600" dirty="0"/>
              <a:t> competition should have no anticompetitive effect, so the supplier’s market power serves as an initial screen for a possible anticompetitive effect</a:t>
            </a:r>
          </a:p>
          <a:p>
            <a:pPr lvl="1"/>
            <a:r>
              <a:rPr lang="en-US" sz="1600" dirty="0"/>
              <a:t>Fact: Many, if not most, suppliers imposing nonprice vertical restraints do not have market power</a:t>
            </a:r>
          </a:p>
          <a:p>
            <a:r>
              <a:rPr lang="en-US" sz="2000" b="1" dirty="0">
                <a:solidFill>
                  <a:srgbClr val="C00000"/>
                </a:solidFill>
              </a:rPr>
              <a:t>The rule of reason test when the supplier has market power</a:t>
            </a:r>
          </a:p>
          <a:p>
            <a:pPr lvl="1"/>
            <a:r>
              <a:rPr lang="en-US" sz="1600" dirty="0"/>
              <a:t>If the supplier has market power, the same economic test for assessing whether a nonprice vertical restraint </a:t>
            </a:r>
            <a:r>
              <a:rPr lang="en-US" sz="1600" dirty="0" err="1"/>
              <a:t>procompetitively</a:t>
            </a:r>
            <a:r>
              <a:rPr lang="en-US" sz="1600" dirty="0"/>
              <a:t> promotes the efficiency of the supplier’s distribution system will detect a horizontal reseller cartel or the promotion of an anticompetitive VR imposed at the behest of a dominant reseller</a:t>
            </a:r>
          </a:p>
          <a:p>
            <a:pPr lvl="1"/>
            <a:r>
              <a:rPr lang="en-US" sz="1600" dirty="0"/>
              <a:t>Plus there is likely to be other evidence (e.g., emails) probative of the competitive effect of the restraints to help guide the analysis </a:t>
            </a:r>
          </a:p>
          <a:p>
            <a:pPr lvl="1"/>
            <a:r>
              <a:rPr lang="en-US" sz="1600" dirty="0"/>
              <a:t>Note also that </a:t>
            </a:r>
            <a:r>
              <a:rPr lang="en-US" sz="1600" i="1" dirty="0"/>
              <a:t>Sylvania </a:t>
            </a:r>
            <a:r>
              <a:rPr lang="en-US" sz="1600" dirty="0"/>
              <a:t>did not require less restrictive analysis </a:t>
            </a:r>
          </a:p>
          <a:p>
            <a:r>
              <a:rPr lang="en-US" sz="2000" dirty="0">
                <a:solidFill>
                  <a:srgbClr val="C00000"/>
                </a:solidFill>
              </a:rPr>
              <a:t>Only a handful of cases since </a:t>
            </a:r>
            <a:r>
              <a:rPr lang="en-US" sz="2000" i="1" dirty="0">
                <a:solidFill>
                  <a:srgbClr val="C00000"/>
                </a:solidFill>
              </a:rPr>
              <a:t>GTE Sylvania </a:t>
            </a:r>
            <a:r>
              <a:rPr lang="en-US" sz="2000" dirty="0">
                <a:solidFill>
                  <a:srgbClr val="C00000"/>
                </a:solidFill>
              </a:rPr>
              <a:t>have found liability for </a:t>
            </a:r>
            <a:br>
              <a:rPr lang="en-US" sz="2000" dirty="0">
                <a:solidFill>
                  <a:srgbClr val="C00000"/>
                </a:solidFill>
              </a:rPr>
            </a:br>
            <a:r>
              <a:rPr lang="en-US" sz="2000" dirty="0">
                <a:solidFill>
                  <a:srgbClr val="C00000"/>
                </a:solidFill>
              </a:rPr>
              <a:t>non-price vertical restraints</a:t>
            </a:r>
            <a:endParaRPr lang="en-US" sz="1400" dirty="0"/>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19</a:t>
            </a:fld>
            <a:endParaRPr lang="en-US" altLang="en-US"/>
          </a:p>
        </p:txBody>
      </p:sp>
      <p:cxnSp>
        <p:nvCxnSpPr>
          <p:cNvPr id="5" name="Straight Arrow Connector 4">
            <a:extLst>
              <a:ext uri="{FF2B5EF4-FFF2-40B4-BE49-F238E27FC236}">
                <a16:creationId xmlns:a16="http://schemas.microsoft.com/office/drawing/2014/main" id="{5E5219AD-64B4-4E04-AAFD-CD2A11090A4D}"/>
              </a:ext>
            </a:extLst>
          </p:cNvPr>
          <p:cNvCxnSpPr>
            <a:cxnSpLocks/>
          </p:cNvCxnSpPr>
          <p:nvPr/>
        </p:nvCxnSpPr>
        <p:spPr>
          <a:xfrm flipH="1">
            <a:off x="7924800" y="1752600"/>
            <a:ext cx="1195388" cy="0"/>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F7CDCE3D-C44C-4C06-A391-8680B7B9FB1E}"/>
              </a:ext>
            </a:extLst>
          </p:cNvPr>
          <p:cNvSpPr txBox="1"/>
          <p:nvPr/>
        </p:nvSpPr>
        <p:spPr>
          <a:xfrm>
            <a:off x="9296400" y="1304925"/>
            <a:ext cx="2709863" cy="1477328"/>
          </a:xfrm>
          <a:prstGeom prst="rect">
            <a:avLst/>
          </a:prstGeom>
          <a:noFill/>
          <a:ln>
            <a:solidFill>
              <a:schemeClr val="accent1"/>
            </a:solidFill>
          </a:ln>
        </p:spPr>
        <p:txBody>
          <a:bodyPr wrap="square" rtlCol="0">
            <a:spAutoFit/>
          </a:bodyPr>
          <a:lstStyle/>
          <a:p>
            <a:r>
              <a:rPr lang="en-US" b="1" i="1" u="sng" dirty="0">
                <a:solidFill>
                  <a:srgbClr val="0070C0"/>
                </a:solidFill>
              </a:rPr>
              <a:t>Purely </a:t>
            </a:r>
            <a:r>
              <a:rPr lang="en-US" b="1" i="1" u="sng" dirty="0" err="1">
                <a:solidFill>
                  <a:srgbClr val="0070C0"/>
                </a:solidFill>
              </a:rPr>
              <a:t>Intrabrand</a:t>
            </a:r>
            <a:r>
              <a:rPr lang="en-US" b="1" i="1" dirty="0">
                <a:solidFill>
                  <a:srgbClr val="0070C0"/>
                </a:solidFill>
              </a:rPr>
              <a:t> effects are not considered anticompetitive. And they raise questions re “single monopoly profit” theory.</a:t>
            </a:r>
            <a:endParaRPr lang="en-US" b="1" dirty="0">
              <a:solidFill>
                <a:srgbClr val="0070C0"/>
              </a:solidFill>
            </a:endParaRPr>
          </a:p>
        </p:txBody>
      </p:sp>
    </p:spTree>
    <p:extLst>
      <p:ext uri="{BB962C8B-B14F-4D97-AF65-F5344CB8AC3E}">
        <p14:creationId xmlns:p14="http://schemas.microsoft.com/office/powerpoint/2010/main" val="268817946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169FB1C-51C2-40D5-846B-928F61FD387D}"/>
              </a:ext>
            </a:extLst>
          </p:cNvPr>
          <p:cNvSpPr>
            <a:spLocks noGrp="1"/>
          </p:cNvSpPr>
          <p:nvPr>
            <p:ph type="title"/>
          </p:nvPr>
        </p:nvSpPr>
        <p:spPr>
          <a:xfrm>
            <a:off x="1828800" y="3332957"/>
            <a:ext cx="9296399" cy="1362075"/>
          </a:xfrm>
        </p:spPr>
        <p:txBody>
          <a:bodyPr>
            <a:normAutofit/>
          </a:bodyPr>
          <a:lstStyle/>
          <a:p>
            <a:pPr algn="ctr"/>
            <a:r>
              <a:rPr lang="en-US" sz="3200" b="0" cap="none" dirty="0"/>
              <a:t>Introduction</a:t>
            </a:r>
          </a:p>
        </p:txBody>
      </p:sp>
      <p:sp>
        <p:nvSpPr>
          <p:cNvPr id="3" name="Text Placeholder 2">
            <a:extLst>
              <a:ext uri="{FF2B5EF4-FFF2-40B4-BE49-F238E27FC236}">
                <a16:creationId xmlns:a16="http://schemas.microsoft.com/office/drawing/2014/main" id="{9067F030-0C4E-4EC5-B41F-5EFF029A811B}"/>
              </a:ext>
            </a:extLst>
          </p:cNvPr>
          <p:cNvSpPr>
            <a:spLocks noGrp="1"/>
          </p:cNvSpPr>
          <p:nvPr>
            <p:ph type="body" idx="1"/>
          </p:nvPr>
        </p:nvSpPr>
        <p:spPr>
          <a:xfrm>
            <a:off x="304800" y="2895600"/>
            <a:ext cx="10363200" cy="1500187"/>
          </a:xfrm>
        </p:spPr>
        <p:txBody>
          <a:bodyPr/>
          <a:lstStyle/>
          <a:p>
            <a:r>
              <a:rPr lang="en-US" dirty="0"/>
              <a:t> </a:t>
            </a:r>
          </a:p>
        </p:txBody>
      </p:sp>
      <p:sp>
        <p:nvSpPr>
          <p:cNvPr id="4" name="Slide Number Placeholder 3">
            <a:extLst>
              <a:ext uri="{FF2B5EF4-FFF2-40B4-BE49-F238E27FC236}">
                <a16:creationId xmlns:a16="http://schemas.microsoft.com/office/drawing/2014/main" id="{91ABB806-683F-4C95-BFFB-817C293387C4}"/>
              </a:ext>
            </a:extLst>
          </p:cNvPr>
          <p:cNvSpPr>
            <a:spLocks noGrp="1"/>
          </p:cNvSpPr>
          <p:nvPr>
            <p:ph type="sldNum" sz="quarter" idx="12"/>
          </p:nvPr>
        </p:nvSpPr>
        <p:spPr/>
        <p:txBody>
          <a:bodyPr/>
          <a:lstStyle/>
          <a:p>
            <a:fld id="{9F21919D-CBDE-4B0B-9CE3-9DF67345EEEA}" type="slidenum">
              <a:rPr lang="en-US" smtClean="0"/>
              <a:t>2</a:t>
            </a:fld>
            <a:endParaRPr lang="en-US"/>
          </a:p>
        </p:txBody>
      </p:sp>
    </p:spTree>
    <p:extLst>
      <p:ext uri="{BB962C8B-B14F-4D97-AF65-F5344CB8AC3E}">
        <p14:creationId xmlns:p14="http://schemas.microsoft.com/office/powerpoint/2010/main" val="199830023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125410"/>
            <a:ext cx="10972800" cy="1143000"/>
          </a:xfrm>
        </p:spPr>
        <p:txBody>
          <a:bodyPr>
            <a:noAutofit/>
          </a:bodyPr>
          <a:lstStyle/>
          <a:p>
            <a:pPr algn="l"/>
            <a:r>
              <a:rPr lang="en-US" dirty="0"/>
              <a:t>Paradigmatic Justification: Promoting the Efficiency of the Supplier’s Distribution System with Increased Promotion </a:t>
            </a:r>
          </a:p>
        </p:txBody>
      </p:sp>
      <p:sp>
        <p:nvSpPr>
          <p:cNvPr id="3" name="Content Placeholder 2"/>
          <p:cNvSpPr>
            <a:spLocks noGrp="1"/>
          </p:cNvSpPr>
          <p:nvPr>
            <p:ph idx="1"/>
          </p:nvPr>
        </p:nvSpPr>
        <p:spPr>
          <a:xfrm>
            <a:off x="838200" y="1268410"/>
            <a:ext cx="8153400" cy="5602287"/>
          </a:xfrm>
        </p:spPr>
        <p:txBody>
          <a:bodyPr>
            <a:normAutofit fontScale="62500" lnSpcReduction="20000"/>
          </a:bodyPr>
          <a:lstStyle/>
          <a:p>
            <a:endParaRPr lang="en-US" dirty="0"/>
          </a:p>
          <a:p>
            <a:r>
              <a:rPr lang="en-US" dirty="0"/>
              <a:t>Consider a supplier of a differentiated product that has important desirable but not readily apparent attributes that positively affect consumer demand. </a:t>
            </a:r>
          </a:p>
          <a:p>
            <a:r>
              <a:rPr lang="en-US" dirty="0"/>
              <a:t>Making these features known to consumers is not costless and requires investment in promotion. </a:t>
            </a:r>
            <a:r>
              <a:rPr lang="en-US" b="1" i="1" dirty="0">
                <a:solidFill>
                  <a:srgbClr val="C00000"/>
                </a:solidFill>
                <a:highlight>
                  <a:srgbClr val="FFFF00"/>
                </a:highlight>
              </a:rPr>
              <a:t>If the reseller cannot capture sufficient returns from its investment in promoting the product, it will not invest in promotion</a:t>
            </a:r>
          </a:p>
          <a:p>
            <a:r>
              <a:rPr lang="en-US" dirty="0">
                <a:solidFill>
                  <a:srgbClr val="C00000"/>
                </a:solidFill>
              </a:rPr>
              <a:t>To encourage the reseller to promote its product, the supplier imposes a nonprice vertical restraint … </a:t>
            </a:r>
          </a:p>
          <a:p>
            <a:pPr lvl="1"/>
            <a:r>
              <a:rPr lang="en-US" dirty="0"/>
              <a:t>Reduce or eliminate free-riding on the reseller’s investment by other resellers of the supplier’s product</a:t>
            </a:r>
          </a:p>
          <a:p>
            <a:pPr lvl="1"/>
            <a:r>
              <a:rPr lang="en-US" dirty="0"/>
              <a:t>Reduce or eliminate direct competition from a different reseller and provide the resellers with increased profits that incentivize increased promotion</a:t>
            </a:r>
          </a:p>
          <a:p>
            <a:r>
              <a:rPr lang="en-US" dirty="0">
                <a:solidFill>
                  <a:srgbClr val="C00000"/>
                </a:solidFill>
              </a:rPr>
              <a:t>In this situation, …. </a:t>
            </a:r>
          </a:p>
          <a:p>
            <a:pPr lvl="1"/>
            <a:r>
              <a:rPr lang="en-US" dirty="0"/>
              <a:t>Promotion of the supplier’s product should increase </a:t>
            </a:r>
            <a:r>
              <a:rPr lang="en-US" b="1" i="1" dirty="0">
                <a:solidFill>
                  <a:srgbClr val="C00000"/>
                </a:solidFill>
              </a:rPr>
              <a:t>(shifting the demand curve up and to the right)</a:t>
            </a:r>
          </a:p>
          <a:p>
            <a:pPr lvl="1"/>
            <a:r>
              <a:rPr lang="en-US" dirty="0"/>
              <a:t>Resale prices of the supplier’s product may increase because </a:t>
            </a:r>
            <a:r>
              <a:rPr lang="en-US" b="1" dirty="0" err="1">
                <a:solidFill>
                  <a:srgbClr val="C00000"/>
                </a:solidFill>
              </a:rPr>
              <a:t>intrabrand</a:t>
            </a:r>
            <a:r>
              <a:rPr lang="en-US" b="1" dirty="0">
                <a:solidFill>
                  <a:srgbClr val="C00000"/>
                </a:solidFill>
              </a:rPr>
              <a:t> competition </a:t>
            </a:r>
            <a:r>
              <a:rPr lang="en-US" dirty="0"/>
              <a:t>from other resellers of the same product has been reduced or eliminated</a:t>
            </a:r>
          </a:p>
          <a:p>
            <a:pPr lvl="1"/>
            <a:r>
              <a:rPr lang="en-US" dirty="0">
                <a:solidFill>
                  <a:srgbClr val="C00000"/>
                </a:solidFill>
              </a:rPr>
              <a:t>But, </a:t>
            </a:r>
            <a:r>
              <a:rPr lang="en-US" b="1" dirty="0" err="1">
                <a:solidFill>
                  <a:srgbClr val="C00000"/>
                </a:solidFill>
                <a:highlight>
                  <a:srgbClr val="FFFF00"/>
                </a:highlight>
              </a:rPr>
              <a:t>interbrand</a:t>
            </a:r>
            <a:r>
              <a:rPr lang="en-US" b="1" dirty="0">
                <a:solidFill>
                  <a:srgbClr val="C00000"/>
                </a:solidFill>
              </a:rPr>
              <a:t> competition and market output </a:t>
            </a:r>
            <a:r>
              <a:rPr lang="en-US" dirty="0">
                <a:solidFill>
                  <a:srgbClr val="C00000"/>
                </a:solidFill>
              </a:rPr>
              <a:t>may increase, given the increased promotion of the seller’s product</a:t>
            </a:r>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20</a:t>
            </a:fld>
            <a:endParaRPr lang="en-US" altLang="en-US" dirty="0"/>
          </a:p>
        </p:txBody>
      </p:sp>
      <p:sp>
        <p:nvSpPr>
          <p:cNvPr id="7" name="TextBox 6">
            <a:extLst>
              <a:ext uri="{FF2B5EF4-FFF2-40B4-BE49-F238E27FC236}">
                <a16:creationId xmlns:a16="http://schemas.microsoft.com/office/drawing/2014/main" id="{E7706D88-E7D1-4C90-BF5B-889F5C5B0ED1}"/>
              </a:ext>
            </a:extLst>
          </p:cNvPr>
          <p:cNvSpPr txBox="1"/>
          <p:nvPr/>
        </p:nvSpPr>
        <p:spPr>
          <a:xfrm>
            <a:off x="9601200" y="4062483"/>
            <a:ext cx="2133600" cy="646331"/>
          </a:xfrm>
          <a:prstGeom prst="rect">
            <a:avLst/>
          </a:prstGeom>
          <a:noFill/>
          <a:ln w="38100">
            <a:solidFill>
              <a:srgbClr val="0070C0"/>
            </a:solidFill>
          </a:ln>
        </p:spPr>
        <p:txBody>
          <a:bodyPr wrap="square" rtlCol="0">
            <a:spAutoFit/>
          </a:bodyPr>
          <a:lstStyle/>
          <a:p>
            <a:r>
              <a:rPr lang="en-US" b="1" dirty="0">
                <a:solidFill>
                  <a:schemeClr val="accent1"/>
                </a:solidFill>
              </a:rPr>
              <a:t>See technical slides to follow</a:t>
            </a:r>
            <a:endParaRPr lang="en-US" b="1" i="1" dirty="0">
              <a:solidFill>
                <a:schemeClr val="accent1"/>
              </a:solidFill>
            </a:endParaRPr>
          </a:p>
        </p:txBody>
      </p:sp>
      <p:cxnSp>
        <p:nvCxnSpPr>
          <p:cNvPr id="8" name="Straight Arrow Connector 7">
            <a:extLst>
              <a:ext uri="{FF2B5EF4-FFF2-40B4-BE49-F238E27FC236}">
                <a16:creationId xmlns:a16="http://schemas.microsoft.com/office/drawing/2014/main" id="{DF7A699C-BCE4-4565-8300-33D3EBBCC935}"/>
              </a:ext>
            </a:extLst>
          </p:cNvPr>
          <p:cNvCxnSpPr>
            <a:cxnSpLocks/>
          </p:cNvCxnSpPr>
          <p:nvPr/>
        </p:nvCxnSpPr>
        <p:spPr>
          <a:xfrm flipH="1">
            <a:off x="8562504" y="4691406"/>
            <a:ext cx="858192" cy="42081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9839659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00" y="-35118"/>
            <a:ext cx="10210800" cy="1143000"/>
          </a:xfrm>
        </p:spPr>
        <p:txBody>
          <a:bodyPr>
            <a:normAutofit/>
          </a:bodyPr>
          <a:lstStyle/>
          <a:p>
            <a:r>
              <a:rPr lang="en-US" dirty="0"/>
              <a:t>Analysis of Paradigmatic Example: </a:t>
            </a:r>
            <a:r>
              <a:rPr lang="en-US" i="1" dirty="0"/>
              <a:t>Point/Counterpoint</a:t>
            </a:r>
          </a:p>
        </p:txBody>
      </p:sp>
      <p:sp>
        <p:nvSpPr>
          <p:cNvPr id="3" name="Content Placeholder 2"/>
          <p:cNvSpPr>
            <a:spLocks noGrp="1"/>
          </p:cNvSpPr>
          <p:nvPr>
            <p:ph idx="1"/>
          </p:nvPr>
        </p:nvSpPr>
        <p:spPr>
          <a:xfrm>
            <a:off x="686676" y="990600"/>
            <a:ext cx="9143124" cy="5817869"/>
          </a:xfrm>
        </p:spPr>
        <p:txBody>
          <a:bodyPr>
            <a:normAutofit/>
          </a:bodyPr>
          <a:lstStyle/>
          <a:p>
            <a:r>
              <a:rPr lang="en-US" sz="2000" dirty="0">
                <a:solidFill>
                  <a:srgbClr val="C00000"/>
                </a:solidFill>
              </a:rPr>
              <a:t>Proponents of continuing the per se analysis (or more intrusive standards) argued that if the problem is promotion of the product, then either …</a:t>
            </a:r>
            <a:endParaRPr lang="en-US" sz="2000" dirty="0"/>
          </a:p>
          <a:p>
            <a:pPr lvl="1"/>
            <a:r>
              <a:rPr lang="en-US" sz="2000" dirty="0"/>
              <a:t>#1: The supplier can promote the product itself, or</a:t>
            </a:r>
          </a:p>
          <a:p>
            <a:pPr lvl="1"/>
            <a:r>
              <a:rPr lang="en-US" sz="2000" dirty="0"/>
              <a:t>#2: The supplier can impose promotional requirements on the reseller more effectively than leaving the decision to the individual economic self-interest of the reseller and without the need for eliminating </a:t>
            </a:r>
            <a:r>
              <a:rPr lang="en-US" sz="2000" dirty="0" err="1"/>
              <a:t>intrabrand</a:t>
            </a:r>
            <a:r>
              <a:rPr lang="en-US" sz="2000" dirty="0"/>
              <a:t> competition through a nonprice vertical restraint</a:t>
            </a:r>
          </a:p>
          <a:p>
            <a:r>
              <a:rPr lang="en-US" sz="2000" dirty="0">
                <a:solidFill>
                  <a:srgbClr val="C00000"/>
                </a:solidFill>
              </a:rPr>
              <a:t>Proponents of a rule of reason approach responded ….</a:t>
            </a:r>
            <a:endParaRPr lang="en-US" sz="2000" dirty="0"/>
          </a:p>
          <a:p>
            <a:pPr lvl="1"/>
            <a:r>
              <a:rPr lang="en-US" sz="2000" dirty="0"/>
              <a:t>#1a: Reseller promotion is better if the reseller has informational advantages over the supplier in knowing what will work best in the local market</a:t>
            </a:r>
          </a:p>
          <a:p>
            <a:pPr lvl="1"/>
            <a:r>
              <a:rPr lang="en-US" sz="2000" dirty="0"/>
              <a:t>#1b: Reseller promotion is better because reseller has lower costs</a:t>
            </a:r>
          </a:p>
          <a:p>
            <a:pPr lvl="1"/>
            <a:r>
              <a:rPr lang="en-US" sz="2000" dirty="0"/>
              <a:t>#2: Giving retailer high profits from vertical restraints “incentivizes” retailer promotion, so you don’t need to monitor to see if retailer is properly promoting </a:t>
            </a:r>
            <a:endParaRPr lang="en-US" sz="2000" i="1" dirty="0"/>
          </a:p>
          <a:p>
            <a:r>
              <a:rPr lang="en-US" sz="2000" dirty="0">
                <a:solidFill>
                  <a:srgbClr val="C00000"/>
                </a:solidFill>
              </a:rPr>
              <a:t>Proponent of more intrusive standard countered that courts should analyze such potential “less restrictive alternatives” within the rule of reason</a:t>
            </a:r>
          </a:p>
          <a:p>
            <a:pPr lvl="1"/>
            <a:r>
              <a:rPr lang="en-US" sz="2000" dirty="0"/>
              <a:t>But </a:t>
            </a:r>
            <a:r>
              <a:rPr lang="en-US" sz="2000" i="1" dirty="0"/>
              <a:t>Sylvania </a:t>
            </a:r>
            <a:r>
              <a:rPr lang="en-US" sz="2000" dirty="0"/>
              <a:t>did not require less restrictive analysis </a:t>
            </a:r>
          </a:p>
        </p:txBody>
      </p:sp>
      <p:sp>
        <p:nvSpPr>
          <p:cNvPr id="4" name="Slide Number Placeholder 3"/>
          <p:cNvSpPr>
            <a:spLocks noGrp="1"/>
          </p:cNvSpPr>
          <p:nvPr>
            <p:ph type="sldNum" sz="quarter" idx="12"/>
          </p:nvPr>
        </p:nvSpPr>
        <p:spPr/>
        <p:txBody>
          <a:bodyPr/>
          <a:lstStyle/>
          <a:p>
            <a:fld id="{B76A2FD4-C39A-4DF5-9018-0E50141DC318}" type="slidenum">
              <a:rPr lang="en-US" altLang="en-US" smtClean="0"/>
              <a:t>21</a:t>
            </a:fld>
            <a:endParaRPr lang="en-US" altLang="en-US" dirty="0"/>
          </a:p>
        </p:txBody>
      </p:sp>
    </p:spTree>
    <p:extLst>
      <p:ext uri="{BB962C8B-B14F-4D97-AF65-F5344CB8AC3E}">
        <p14:creationId xmlns:p14="http://schemas.microsoft.com/office/powerpoint/2010/main" val="105831891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8" name="Rectangle 1"/>
          <p:cNvSpPr>
            <a:spLocks noChangeArrowheads="1"/>
          </p:cNvSpPr>
          <p:nvPr/>
        </p:nvSpPr>
        <p:spPr bwMode="auto">
          <a:xfrm>
            <a:off x="3009902" y="1066801"/>
            <a:ext cx="5600700" cy="38752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a:spcBef>
                <a:spcPct val="0"/>
              </a:spcBef>
              <a:buFontTx/>
              <a:buNone/>
            </a:pPr>
            <a:r>
              <a:rPr lang="en-US" sz="2000" b="1" dirty="0">
                <a:latin typeface="Times New Roman" panose="02020603050405020304" pitchFamily="18" charset="0"/>
                <a:cs typeface="Times New Roman" panose="02020603050405020304" pitchFamily="18" charset="0"/>
              </a:rPr>
              <a:t>Justifications for Vertical Non–Price </a:t>
            </a:r>
            <a:r>
              <a:rPr lang="en-US" sz="2000" b="1" dirty="0" err="1">
                <a:latin typeface="Times New Roman" panose="02020603050405020304" pitchFamily="18" charset="0"/>
                <a:cs typeface="Times New Roman" panose="02020603050405020304" pitchFamily="18" charset="0"/>
              </a:rPr>
              <a:t>Intrabrand</a:t>
            </a:r>
            <a:r>
              <a:rPr lang="en-US" sz="2000" b="1" dirty="0">
                <a:latin typeface="Times New Roman" panose="02020603050405020304" pitchFamily="18" charset="0"/>
                <a:cs typeface="Times New Roman" panose="02020603050405020304" pitchFamily="18" charset="0"/>
              </a:rPr>
              <a:t> </a:t>
            </a:r>
          </a:p>
          <a:p>
            <a:pPr algn="ctr">
              <a:spcBef>
                <a:spcPct val="0"/>
              </a:spcBef>
              <a:buFontTx/>
              <a:buNone/>
            </a:pPr>
            <a:r>
              <a:rPr lang="en-US" sz="2000" b="1" dirty="0">
                <a:latin typeface="Times New Roman" panose="02020603050405020304" pitchFamily="18" charset="0"/>
                <a:cs typeface="Times New Roman" panose="02020603050405020304" pitchFamily="18" charset="0"/>
              </a:rPr>
              <a:t>Restrictions Recognized in </a:t>
            </a:r>
            <a:r>
              <a:rPr lang="en-US" sz="2000" b="1" i="1" dirty="0">
                <a:latin typeface="Times New Roman" panose="02020603050405020304" pitchFamily="18" charset="0"/>
                <a:cs typeface="Times New Roman" panose="02020603050405020304" pitchFamily="18" charset="0"/>
              </a:rPr>
              <a:t>Sylvania</a:t>
            </a:r>
          </a:p>
          <a:p>
            <a:pPr algn="ctr">
              <a:spcBef>
                <a:spcPct val="0"/>
              </a:spcBef>
              <a:buFontTx/>
              <a:buNone/>
            </a:pPr>
            <a:endParaRPr lang="en-US" sz="2000" dirty="0">
              <a:latin typeface="Times New Roman" panose="02020603050405020304" pitchFamily="18" charset="0"/>
              <a:cs typeface="Times New Roman" panose="02020603050405020304" pitchFamily="18" charset="0"/>
            </a:endParaRPr>
          </a:p>
          <a:p>
            <a:pPr>
              <a:lnSpc>
                <a:spcPct val="115000"/>
              </a:lnSpc>
              <a:spcBef>
                <a:spcPct val="0"/>
              </a:spcBef>
              <a:spcAft>
                <a:spcPts val="750"/>
              </a:spcAft>
            </a:pPr>
            <a:r>
              <a:rPr lang="en-US" sz="2000" dirty="0">
                <a:latin typeface="Times New Roman" panose="02020603050405020304" pitchFamily="18" charset="0"/>
                <a:cs typeface="Times New Roman" panose="02020603050405020304" pitchFamily="18" charset="0"/>
              </a:rPr>
              <a:t> Induce competent retailers to carry new products</a:t>
            </a:r>
          </a:p>
          <a:p>
            <a:pPr>
              <a:lnSpc>
                <a:spcPct val="115000"/>
              </a:lnSpc>
              <a:spcBef>
                <a:spcPct val="0"/>
              </a:spcBef>
              <a:spcAft>
                <a:spcPts val="750"/>
              </a:spcAft>
            </a:pPr>
            <a:r>
              <a:rPr lang="en-US" sz="2000" dirty="0">
                <a:latin typeface="Times New Roman" panose="02020603050405020304" pitchFamily="18" charset="0"/>
                <a:cs typeface="Times New Roman" panose="02020603050405020304" pitchFamily="18" charset="0"/>
              </a:rPr>
              <a:t> Induce retailers to promote existing products</a:t>
            </a:r>
          </a:p>
          <a:p>
            <a:pPr>
              <a:lnSpc>
                <a:spcPct val="115000"/>
              </a:lnSpc>
              <a:spcBef>
                <a:spcPct val="0"/>
              </a:spcBef>
              <a:spcAft>
                <a:spcPts val="750"/>
              </a:spcAft>
            </a:pPr>
            <a:r>
              <a:rPr lang="en-US" sz="2000" dirty="0">
                <a:latin typeface="Times New Roman" panose="02020603050405020304" pitchFamily="18" charset="0"/>
                <a:cs typeface="Times New Roman" panose="02020603050405020304" pitchFamily="18" charset="0"/>
              </a:rPr>
              <a:t> Defeat market imperfections, such as free riding</a:t>
            </a:r>
          </a:p>
          <a:p>
            <a:pPr>
              <a:lnSpc>
                <a:spcPct val="115000"/>
              </a:lnSpc>
              <a:spcBef>
                <a:spcPct val="0"/>
              </a:spcBef>
              <a:spcAft>
                <a:spcPts val="750"/>
              </a:spcAft>
            </a:pPr>
            <a:r>
              <a:rPr lang="en-US" sz="2000" dirty="0">
                <a:latin typeface="Times New Roman" panose="02020603050405020304" pitchFamily="18" charset="0"/>
                <a:cs typeface="Times New Roman" panose="02020603050405020304" pitchFamily="18" charset="0"/>
              </a:rPr>
              <a:t> Insulate manufacturer from product liability exposure by ensuring safety</a:t>
            </a:r>
          </a:p>
          <a:p>
            <a:pPr>
              <a:lnSpc>
                <a:spcPct val="115000"/>
              </a:lnSpc>
              <a:spcBef>
                <a:spcPct val="0"/>
              </a:spcBef>
              <a:spcAft>
                <a:spcPts val="750"/>
              </a:spcAft>
            </a:pPr>
            <a:r>
              <a:rPr lang="en-US" sz="2000" dirty="0">
                <a:latin typeface="Times New Roman" panose="02020603050405020304" pitchFamily="18" charset="0"/>
                <a:cs typeface="Times New Roman" panose="02020603050405020304" pitchFamily="18" charset="0"/>
              </a:rPr>
              <a:t> Protect manufacturer's reputation by assuring quality</a:t>
            </a:r>
          </a:p>
        </p:txBody>
      </p:sp>
      <p:sp>
        <p:nvSpPr>
          <p:cNvPr id="80899" name="TextBox 2"/>
          <p:cNvSpPr txBox="1">
            <a:spLocks noChangeArrowheads="1"/>
          </p:cNvSpPr>
          <p:nvPr/>
        </p:nvSpPr>
        <p:spPr bwMode="auto">
          <a:xfrm>
            <a:off x="8610603" y="5600700"/>
            <a:ext cx="617477" cy="30008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350" dirty="0">
                <a:latin typeface="Times New Roman" panose="02020603050405020304" pitchFamily="18" charset="0"/>
                <a:cs typeface="Times New Roman" panose="02020603050405020304" pitchFamily="18" charset="0"/>
              </a:rPr>
              <a:t>p. 941</a:t>
            </a:r>
          </a:p>
        </p:txBody>
      </p:sp>
      <p:sp>
        <p:nvSpPr>
          <p:cNvPr id="2" name="Slide Number Placeholder 1"/>
          <p:cNvSpPr>
            <a:spLocks noGrp="1"/>
          </p:cNvSpPr>
          <p:nvPr>
            <p:ph type="sldNum" sz="quarter" idx="12"/>
          </p:nvPr>
        </p:nvSpPr>
        <p:spPr/>
        <p:txBody>
          <a:bodyPr/>
          <a:lstStyle/>
          <a:p>
            <a:pPr>
              <a:defRPr/>
            </a:pPr>
            <a:fld id="{ED0D6A39-C66A-425F-AA65-FC29478F8C64}" type="slidenum">
              <a:rPr lang="en-US" altLang="en-US" smtClean="0"/>
              <a:pPr>
                <a:defRPr/>
              </a:pPr>
              <a:t>22</a:t>
            </a:fld>
            <a:endParaRPr lang="en-US" altLang="en-US"/>
          </a:p>
        </p:txBody>
      </p:sp>
      <p:sp>
        <p:nvSpPr>
          <p:cNvPr id="5" name="TextBox 4">
            <a:extLst>
              <a:ext uri="{FF2B5EF4-FFF2-40B4-BE49-F238E27FC236}">
                <a16:creationId xmlns:a16="http://schemas.microsoft.com/office/drawing/2014/main" id="{A79111FB-2F6B-4AFA-B976-55F034262A80}"/>
              </a:ext>
            </a:extLst>
          </p:cNvPr>
          <p:cNvSpPr txBox="1"/>
          <p:nvPr/>
        </p:nvSpPr>
        <p:spPr>
          <a:xfrm>
            <a:off x="8919341" y="357053"/>
            <a:ext cx="1981200" cy="1200329"/>
          </a:xfrm>
          <a:prstGeom prst="rect">
            <a:avLst/>
          </a:prstGeom>
          <a:solidFill>
            <a:srgbClr val="FFFF00"/>
          </a:solidFill>
          <a:ln w="38100">
            <a:solidFill>
              <a:srgbClr val="0070C0"/>
            </a:solidFill>
          </a:ln>
        </p:spPr>
        <p:txBody>
          <a:bodyPr wrap="square" rtlCol="0">
            <a:spAutoFit/>
          </a:bodyPr>
          <a:lstStyle/>
          <a:p>
            <a:r>
              <a:rPr lang="en-US" sz="2400" b="1" dirty="0">
                <a:solidFill>
                  <a:schemeClr val="accent1"/>
                </a:solidFill>
              </a:rPr>
              <a:t>Additional Economic Justifications</a:t>
            </a:r>
            <a:endParaRPr lang="en-US" sz="2400" b="1" i="1" dirty="0">
              <a:solidFill>
                <a:schemeClr val="accent1"/>
              </a:solidFill>
            </a:endParaRPr>
          </a:p>
        </p:txBody>
      </p:sp>
    </p:spTree>
    <p:extLst>
      <p:ext uri="{BB962C8B-B14F-4D97-AF65-F5344CB8AC3E}">
        <p14:creationId xmlns:p14="http://schemas.microsoft.com/office/powerpoint/2010/main" val="222484323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E5434D-46C0-409F-9E71-C5756998C107}"/>
              </a:ext>
            </a:extLst>
          </p:cNvPr>
          <p:cNvSpPr>
            <a:spLocks noGrp="1"/>
          </p:cNvSpPr>
          <p:nvPr>
            <p:ph type="title"/>
          </p:nvPr>
        </p:nvSpPr>
        <p:spPr/>
        <p:txBody>
          <a:bodyPr/>
          <a:lstStyle/>
          <a:p>
            <a:r>
              <a:rPr lang="en-US" dirty="0"/>
              <a:t>  </a:t>
            </a:r>
          </a:p>
        </p:txBody>
      </p:sp>
      <p:sp>
        <p:nvSpPr>
          <p:cNvPr id="3" name="Text Placeholder 2">
            <a:extLst>
              <a:ext uri="{FF2B5EF4-FFF2-40B4-BE49-F238E27FC236}">
                <a16:creationId xmlns:a16="http://schemas.microsoft.com/office/drawing/2014/main" id="{9CCBF8F8-19F1-4963-9465-3CCB641134C9}"/>
              </a:ext>
            </a:extLst>
          </p:cNvPr>
          <p:cNvSpPr>
            <a:spLocks noGrp="1"/>
          </p:cNvSpPr>
          <p:nvPr>
            <p:ph type="body" idx="1"/>
          </p:nvPr>
        </p:nvSpPr>
        <p:spPr/>
        <p:txBody>
          <a:bodyPr/>
          <a:lstStyle/>
          <a:p>
            <a:pPr algn="ctr"/>
            <a:r>
              <a:rPr lang="en-US" sz="3200" dirty="0">
                <a:solidFill>
                  <a:schemeClr val="tx1"/>
                </a:solidFill>
              </a:rPr>
              <a:t>The Output Test for Competitive Effects</a:t>
            </a:r>
            <a:endParaRPr lang="en-US" dirty="0">
              <a:solidFill>
                <a:schemeClr val="tx1"/>
              </a:solidFill>
            </a:endParaRPr>
          </a:p>
        </p:txBody>
      </p:sp>
      <p:sp>
        <p:nvSpPr>
          <p:cNvPr id="4" name="Slide Number Placeholder 3">
            <a:extLst>
              <a:ext uri="{FF2B5EF4-FFF2-40B4-BE49-F238E27FC236}">
                <a16:creationId xmlns:a16="http://schemas.microsoft.com/office/drawing/2014/main" id="{7D8C09DF-1009-4EF5-BC0E-82BC402B7EE4}"/>
              </a:ext>
            </a:extLst>
          </p:cNvPr>
          <p:cNvSpPr>
            <a:spLocks noGrp="1"/>
          </p:cNvSpPr>
          <p:nvPr>
            <p:ph type="sldNum" sz="quarter" idx="12"/>
          </p:nvPr>
        </p:nvSpPr>
        <p:spPr/>
        <p:txBody>
          <a:bodyPr/>
          <a:lstStyle/>
          <a:p>
            <a:fld id="{9F21919D-CBDE-4B0B-9CE3-9DF67345EEEA}" type="slidenum">
              <a:rPr lang="en-US" smtClean="0"/>
              <a:t>23</a:t>
            </a:fld>
            <a:endParaRPr lang="en-US"/>
          </a:p>
        </p:txBody>
      </p:sp>
    </p:spTree>
    <p:extLst>
      <p:ext uri="{BB962C8B-B14F-4D97-AF65-F5344CB8AC3E}">
        <p14:creationId xmlns:p14="http://schemas.microsoft.com/office/powerpoint/2010/main" val="149153488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2761989-AC0D-41DE-A1BE-1430A6494F66}"/>
              </a:ext>
            </a:extLst>
          </p:cNvPr>
          <p:cNvSpPr>
            <a:spLocks noGrp="1"/>
          </p:cNvSpPr>
          <p:nvPr>
            <p:ph type="title"/>
          </p:nvPr>
        </p:nvSpPr>
        <p:spPr/>
        <p:txBody>
          <a:bodyPr/>
          <a:lstStyle/>
          <a:p>
            <a:r>
              <a:rPr lang="en-US" dirty="0"/>
              <a:t>The “Output” Test in General: Introduction </a:t>
            </a:r>
          </a:p>
        </p:txBody>
      </p:sp>
      <p:sp>
        <p:nvSpPr>
          <p:cNvPr id="3" name="Content Placeholder 2">
            <a:extLst>
              <a:ext uri="{FF2B5EF4-FFF2-40B4-BE49-F238E27FC236}">
                <a16:creationId xmlns:a16="http://schemas.microsoft.com/office/drawing/2014/main" id="{8C4B07AF-53E9-4288-9708-0D53DD4A4168}"/>
              </a:ext>
            </a:extLst>
          </p:cNvPr>
          <p:cNvSpPr>
            <a:spLocks noGrp="1"/>
          </p:cNvSpPr>
          <p:nvPr>
            <p:ph idx="1"/>
          </p:nvPr>
        </p:nvSpPr>
        <p:spPr>
          <a:xfrm>
            <a:off x="609600" y="1600203"/>
            <a:ext cx="10210800" cy="4525963"/>
          </a:xfrm>
        </p:spPr>
        <p:txBody>
          <a:bodyPr>
            <a:normAutofit/>
          </a:bodyPr>
          <a:lstStyle/>
          <a:p>
            <a:r>
              <a:rPr lang="en-US" sz="2800" dirty="0"/>
              <a:t>Suggested test for anticompetitive effects</a:t>
            </a:r>
          </a:p>
          <a:p>
            <a:pPr lvl="1"/>
            <a:r>
              <a:rPr lang="en-US" sz="2400" dirty="0"/>
              <a:t>Initially formulated by Chicago for non-price vertical restraints (e.g., Sylvania’s market share grew after restraints imposed)</a:t>
            </a:r>
          </a:p>
          <a:p>
            <a:pPr lvl="1"/>
            <a:r>
              <a:rPr lang="en-US" sz="2400" i="1" dirty="0"/>
              <a:t>Rationale</a:t>
            </a:r>
            <a:r>
              <a:rPr lang="en-US" sz="2400" dirty="0"/>
              <a:t>: Collusion and monopoly pricing reduce output, so good proxy for consumer welfare </a:t>
            </a:r>
          </a:p>
          <a:p>
            <a:r>
              <a:rPr lang="en-US" sz="2800" dirty="0"/>
              <a:t>But test has numerous shortcomings when manufacturer has market power</a:t>
            </a:r>
          </a:p>
          <a:p>
            <a:pPr lvl="1"/>
            <a:r>
              <a:rPr lang="en-US" sz="2400" dirty="0"/>
              <a:t>Fails to accurately predict for certain anticompetitive conduct</a:t>
            </a:r>
          </a:p>
          <a:p>
            <a:pPr lvl="1"/>
            <a:r>
              <a:rPr lang="en-US" sz="2400" dirty="0"/>
              <a:t>May be applied incorrectly in practice</a:t>
            </a:r>
          </a:p>
          <a:p>
            <a:pPr lvl="1"/>
            <a:endParaRPr lang="en-US" sz="2400" dirty="0"/>
          </a:p>
        </p:txBody>
      </p:sp>
      <p:sp>
        <p:nvSpPr>
          <p:cNvPr id="4" name="Slide Number Placeholder 3">
            <a:extLst>
              <a:ext uri="{FF2B5EF4-FFF2-40B4-BE49-F238E27FC236}">
                <a16:creationId xmlns:a16="http://schemas.microsoft.com/office/drawing/2014/main" id="{1DD8941A-6AC3-4573-9A8A-937D21FA89CA}"/>
              </a:ext>
            </a:extLst>
          </p:cNvPr>
          <p:cNvSpPr>
            <a:spLocks noGrp="1"/>
          </p:cNvSpPr>
          <p:nvPr>
            <p:ph type="sldNum" sz="quarter" idx="12"/>
          </p:nvPr>
        </p:nvSpPr>
        <p:spPr/>
        <p:txBody>
          <a:bodyPr/>
          <a:lstStyle/>
          <a:p>
            <a:fld id="{9F21919D-CBDE-4B0B-9CE3-9DF67345EEEA}" type="slidenum">
              <a:rPr lang="en-US" smtClean="0"/>
              <a:t>24</a:t>
            </a:fld>
            <a:endParaRPr lang="en-US"/>
          </a:p>
        </p:txBody>
      </p:sp>
    </p:spTree>
    <p:extLst>
      <p:ext uri="{BB962C8B-B14F-4D97-AF65-F5344CB8AC3E}">
        <p14:creationId xmlns:p14="http://schemas.microsoft.com/office/powerpoint/2010/main" val="41688405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8A79463-D130-41FA-9D46-5CFBE025A4C6}"/>
              </a:ext>
            </a:extLst>
          </p:cNvPr>
          <p:cNvSpPr>
            <a:spLocks noGrp="1"/>
          </p:cNvSpPr>
          <p:nvPr>
            <p:ph type="title"/>
          </p:nvPr>
        </p:nvSpPr>
        <p:spPr/>
        <p:txBody>
          <a:bodyPr/>
          <a:lstStyle/>
          <a:p>
            <a:r>
              <a:rPr lang="en-US" dirty="0"/>
              <a:t>Administrative Problems: Test May Be Improperly Applied</a:t>
            </a:r>
          </a:p>
        </p:txBody>
      </p:sp>
      <p:sp>
        <p:nvSpPr>
          <p:cNvPr id="3" name="Content Placeholder 2">
            <a:extLst>
              <a:ext uri="{FF2B5EF4-FFF2-40B4-BE49-F238E27FC236}">
                <a16:creationId xmlns:a16="http://schemas.microsoft.com/office/drawing/2014/main" id="{74C4C242-CDCF-4CAD-A7D8-DB9DA1897779}"/>
              </a:ext>
            </a:extLst>
          </p:cNvPr>
          <p:cNvSpPr>
            <a:spLocks noGrp="1"/>
          </p:cNvSpPr>
          <p:nvPr>
            <p:ph idx="1"/>
          </p:nvPr>
        </p:nvSpPr>
        <p:spPr>
          <a:xfrm>
            <a:off x="409575" y="1398588"/>
            <a:ext cx="7543800" cy="4756150"/>
          </a:xfrm>
        </p:spPr>
        <p:txBody>
          <a:bodyPr>
            <a:normAutofit fontScale="70000" lnSpcReduction="20000"/>
          </a:bodyPr>
          <a:lstStyle/>
          <a:p>
            <a:pPr>
              <a:spcBef>
                <a:spcPts val="600"/>
              </a:spcBef>
              <a:spcAft>
                <a:spcPts val="600"/>
              </a:spcAft>
            </a:pPr>
            <a:r>
              <a:rPr lang="en-US" dirty="0"/>
              <a:t>May improperly measures defendant’s output or market share, not industry output</a:t>
            </a:r>
          </a:p>
          <a:p>
            <a:pPr lvl="1">
              <a:spcBef>
                <a:spcPts val="600"/>
              </a:spcBef>
              <a:spcAft>
                <a:spcPts val="600"/>
              </a:spcAft>
            </a:pPr>
            <a:r>
              <a:rPr lang="en-US" i="1" dirty="0"/>
              <a:t>Exclusion cases: defendant’s output/share can rise when rivals shrink or exit, but price increases lead to reduced industry output </a:t>
            </a:r>
          </a:p>
          <a:p>
            <a:pPr>
              <a:spcBef>
                <a:spcPts val="600"/>
              </a:spcBef>
              <a:spcAft>
                <a:spcPts val="600"/>
              </a:spcAft>
            </a:pPr>
            <a:r>
              <a:rPr lang="en-US" dirty="0"/>
              <a:t>May improperly measures output as “revenue,” not “volume”</a:t>
            </a:r>
          </a:p>
          <a:p>
            <a:pPr lvl="1">
              <a:spcBef>
                <a:spcPts val="600"/>
              </a:spcBef>
              <a:spcAft>
                <a:spcPts val="600"/>
              </a:spcAft>
            </a:pPr>
            <a:r>
              <a:rPr lang="en-US" i="1" dirty="0"/>
              <a:t>If conduct leads to higher prices, industry revenue can rise, </a:t>
            </a:r>
            <a:br>
              <a:rPr lang="en-US" i="1" dirty="0"/>
            </a:br>
            <a:r>
              <a:rPr lang="en-US" i="1" dirty="0"/>
              <a:t>but volume falls</a:t>
            </a:r>
          </a:p>
          <a:p>
            <a:pPr>
              <a:spcBef>
                <a:spcPts val="600"/>
              </a:spcBef>
              <a:spcAft>
                <a:spcPts val="600"/>
              </a:spcAft>
            </a:pPr>
            <a:r>
              <a:rPr lang="en-US" dirty="0"/>
              <a:t>May fail to control for other market factors affecting output</a:t>
            </a:r>
          </a:p>
          <a:p>
            <a:pPr lvl="1">
              <a:spcBef>
                <a:spcPts val="600"/>
              </a:spcBef>
              <a:spcAft>
                <a:spcPts val="600"/>
              </a:spcAft>
            </a:pPr>
            <a:r>
              <a:rPr lang="en-US" i="1" dirty="0"/>
              <a:t>Industry growth</a:t>
            </a:r>
          </a:p>
          <a:p>
            <a:pPr lvl="1">
              <a:spcBef>
                <a:spcPts val="600"/>
              </a:spcBef>
              <a:spcAft>
                <a:spcPts val="600"/>
              </a:spcAft>
            </a:pPr>
            <a:r>
              <a:rPr lang="en-US" i="1" dirty="0"/>
              <a:t>Other exogenous forces affecting costs or demand</a:t>
            </a:r>
          </a:p>
          <a:p>
            <a:pPr>
              <a:spcBef>
                <a:spcPts val="600"/>
              </a:spcBef>
              <a:spcAft>
                <a:spcPts val="600"/>
              </a:spcAft>
            </a:pPr>
            <a:r>
              <a:rPr lang="en-US" dirty="0"/>
              <a:t>May improperly rely on short-run changes rather than more appropriate longer-run effects, or </a:t>
            </a:r>
            <a:r>
              <a:rPr lang="en-US" i="1" dirty="0"/>
              <a:t>vice versa</a:t>
            </a:r>
            <a:r>
              <a:rPr lang="en-US" dirty="0"/>
              <a:t> </a:t>
            </a:r>
          </a:p>
        </p:txBody>
      </p:sp>
      <p:sp>
        <p:nvSpPr>
          <p:cNvPr id="4" name="Slide Number Placeholder 3">
            <a:extLst>
              <a:ext uri="{FF2B5EF4-FFF2-40B4-BE49-F238E27FC236}">
                <a16:creationId xmlns:a16="http://schemas.microsoft.com/office/drawing/2014/main" id="{9244749F-D41D-420E-9CEB-6A347EAC7214}"/>
              </a:ext>
            </a:extLst>
          </p:cNvPr>
          <p:cNvSpPr>
            <a:spLocks noGrp="1"/>
          </p:cNvSpPr>
          <p:nvPr>
            <p:ph type="sldNum" sz="quarter" idx="12"/>
          </p:nvPr>
        </p:nvSpPr>
        <p:spPr/>
        <p:txBody>
          <a:bodyPr/>
          <a:lstStyle/>
          <a:p>
            <a:fld id="{9F21919D-CBDE-4B0B-9CE3-9DF67345EEEA}" type="slidenum">
              <a:rPr lang="en-US" smtClean="0"/>
              <a:t>25</a:t>
            </a:fld>
            <a:endParaRPr lang="en-US"/>
          </a:p>
        </p:txBody>
      </p:sp>
      <p:sp>
        <p:nvSpPr>
          <p:cNvPr id="5" name="TextBox 4">
            <a:extLst>
              <a:ext uri="{FF2B5EF4-FFF2-40B4-BE49-F238E27FC236}">
                <a16:creationId xmlns:a16="http://schemas.microsoft.com/office/drawing/2014/main" id="{A172052C-A504-4701-AF46-CF93FFE7A8E9}"/>
              </a:ext>
            </a:extLst>
          </p:cNvPr>
          <p:cNvSpPr txBox="1"/>
          <p:nvPr/>
        </p:nvSpPr>
        <p:spPr>
          <a:xfrm>
            <a:off x="7572374" y="5669141"/>
            <a:ext cx="3429001" cy="1077218"/>
          </a:xfrm>
          <a:prstGeom prst="rect">
            <a:avLst/>
          </a:prstGeom>
          <a:noFill/>
          <a:ln>
            <a:solidFill>
              <a:schemeClr val="accent1"/>
            </a:solidFill>
          </a:ln>
        </p:spPr>
        <p:txBody>
          <a:bodyPr wrap="square" rtlCol="0">
            <a:spAutoFit/>
          </a:bodyPr>
          <a:lstStyle/>
          <a:p>
            <a:r>
              <a:rPr lang="en-US" sz="1600" b="1" i="1" dirty="0">
                <a:solidFill>
                  <a:srgbClr val="0070C0"/>
                </a:solidFill>
              </a:rPr>
              <a:t>1- Effects may take time to develop</a:t>
            </a:r>
            <a:br>
              <a:rPr lang="en-US" sz="1600" b="1" i="1" dirty="0">
                <a:solidFill>
                  <a:srgbClr val="0070C0"/>
                </a:solidFill>
              </a:rPr>
            </a:br>
            <a:endParaRPr lang="en-US" sz="1600" b="1" i="1" dirty="0">
              <a:solidFill>
                <a:srgbClr val="0070C0"/>
              </a:solidFill>
            </a:endParaRPr>
          </a:p>
          <a:p>
            <a:r>
              <a:rPr lang="en-US" sz="1600" b="1" i="1" dirty="0">
                <a:solidFill>
                  <a:srgbClr val="0070C0"/>
                </a:solidFill>
              </a:rPr>
              <a:t>2 – But, long-run effects might be affected by other factors</a:t>
            </a:r>
            <a:endParaRPr lang="en-US" sz="1600" b="1" dirty="0">
              <a:solidFill>
                <a:srgbClr val="0070C0"/>
              </a:solidFill>
            </a:endParaRPr>
          </a:p>
        </p:txBody>
      </p:sp>
      <p:cxnSp>
        <p:nvCxnSpPr>
          <p:cNvPr id="6" name="Straight Arrow Connector 5">
            <a:extLst>
              <a:ext uri="{FF2B5EF4-FFF2-40B4-BE49-F238E27FC236}">
                <a16:creationId xmlns:a16="http://schemas.microsoft.com/office/drawing/2014/main" id="{331B4169-6576-42E4-8C96-9E7686352DDA}"/>
              </a:ext>
            </a:extLst>
          </p:cNvPr>
          <p:cNvCxnSpPr>
            <a:cxnSpLocks/>
          </p:cNvCxnSpPr>
          <p:nvPr/>
        </p:nvCxnSpPr>
        <p:spPr>
          <a:xfrm flipH="1" flipV="1">
            <a:off x="7572374" y="4460586"/>
            <a:ext cx="695326" cy="193428"/>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7" name="Title 1">
            <a:extLst>
              <a:ext uri="{FF2B5EF4-FFF2-40B4-BE49-F238E27FC236}">
                <a16:creationId xmlns:a16="http://schemas.microsoft.com/office/drawing/2014/main" id="{42D98DE1-4FA3-4DB6-BC31-1554F362BB19}"/>
              </a:ext>
            </a:extLst>
          </p:cNvPr>
          <p:cNvSpPr txBox="1">
            <a:spLocks/>
          </p:cNvSpPr>
          <p:nvPr/>
        </p:nvSpPr>
        <p:spPr>
          <a:xfrm>
            <a:off x="609600" y="255588"/>
            <a:ext cx="10972800" cy="1143000"/>
          </a:xfrm>
          <a:prstGeom prst="rect">
            <a:avLst/>
          </a:prstGeom>
        </p:spPr>
        <p:txBody>
          <a:bodyPr vert="horz" lIns="91440" tIns="45720" rIns="91440" bIns="45720" rtlCol="0" anchor="ctr">
            <a:normAutofit/>
          </a:bodyPr>
          <a:lstStyle>
            <a:lvl1pPr algn="ctr" defTabSz="914400" rtl="0" eaLnBrk="1" latinLnBrk="0" hangingPunct="1">
              <a:spcBef>
                <a:spcPct val="0"/>
              </a:spcBef>
              <a:buNone/>
              <a:defRPr sz="3200" kern="1200">
                <a:solidFill>
                  <a:schemeClr val="tx1"/>
                </a:solidFill>
                <a:latin typeface="+mj-lt"/>
                <a:ea typeface="+mj-ea"/>
                <a:cs typeface="+mj-cs"/>
              </a:defRPr>
            </a:lvl1pPr>
          </a:lstStyle>
          <a:p>
            <a:endParaRPr lang="en-US" dirty="0"/>
          </a:p>
        </p:txBody>
      </p:sp>
      <p:sp>
        <p:nvSpPr>
          <p:cNvPr id="8" name="TextBox 7">
            <a:extLst>
              <a:ext uri="{FF2B5EF4-FFF2-40B4-BE49-F238E27FC236}">
                <a16:creationId xmlns:a16="http://schemas.microsoft.com/office/drawing/2014/main" id="{C2BF44AA-A2AC-4974-AA7C-C7D354F5E09F}"/>
              </a:ext>
            </a:extLst>
          </p:cNvPr>
          <p:cNvSpPr txBox="1"/>
          <p:nvPr/>
        </p:nvSpPr>
        <p:spPr>
          <a:xfrm>
            <a:off x="8842374" y="1663378"/>
            <a:ext cx="2692400" cy="1077218"/>
          </a:xfrm>
          <a:prstGeom prst="rect">
            <a:avLst/>
          </a:prstGeom>
          <a:noFill/>
          <a:ln>
            <a:solidFill>
              <a:schemeClr val="accent1"/>
            </a:solidFill>
          </a:ln>
        </p:spPr>
        <p:txBody>
          <a:bodyPr wrap="square" rtlCol="0">
            <a:spAutoFit/>
          </a:bodyPr>
          <a:lstStyle/>
          <a:p>
            <a:r>
              <a:rPr lang="en-US" sz="1600" b="1" i="1" dirty="0">
                <a:solidFill>
                  <a:srgbClr val="0070C0"/>
                </a:solidFill>
              </a:rPr>
              <a:t>Sylvania’s mkt share grew.  But it was not an Interbrand exclusion case so okay. And share was still &lt;5%</a:t>
            </a:r>
            <a:endParaRPr lang="en-US" sz="1600" b="1" dirty="0">
              <a:solidFill>
                <a:srgbClr val="0070C0"/>
              </a:solidFill>
            </a:endParaRPr>
          </a:p>
        </p:txBody>
      </p:sp>
      <p:cxnSp>
        <p:nvCxnSpPr>
          <p:cNvPr id="9" name="Straight Arrow Connector 8">
            <a:extLst>
              <a:ext uri="{FF2B5EF4-FFF2-40B4-BE49-F238E27FC236}">
                <a16:creationId xmlns:a16="http://schemas.microsoft.com/office/drawing/2014/main" id="{617EC06F-8DA3-4FDC-83FF-3F87302CDFAD}"/>
              </a:ext>
            </a:extLst>
          </p:cNvPr>
          <p:cNvCxnSpPr>
            <a:cxnSpLocks/>
          </p:cNvCxnSpPr>
          <p:nvPr/>
        </p:nvCxnSpPr>
        <p:spPr>
          <a:xfrm flipH="1" flipV="1">
            <a:off x="7805737" y="1945384"/>
            <a:ext cx="695326" cy="193428"/>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10" name="TextBox 9">
            <a:extLst>
              <a:ext uri="{FF2B5EF4-FFF2-40B4-BE49-F238E27FC236}">
                <a16:creationId xmlns:a16="http://schemas.microsoft.com/office/drawing/2014/main" id="{B955F20C-CB29-49C4-9756-F05942C52D9D}"/>
              </a:ext>
            </a:extLst>
          </p:cNvPr>
          <p:cNvSpPr txBox="1"/>
          <p:nvPr/>
        </p:nvSpPr>
        <p:spPr>
          <a:xfrm>
            <a:off x="8501063" y="3315887"/>
            <a:ext cx="3302000" cy="830997"/>
          </a:xfrm>
          <a:prstGeom prst="rect">
            <a:avLst/>
          </a:prstGeom>
          <a:noFill/>
          <a:ln>
            <a:solidFill>
              <a:schemeClr val="accent1"/>
            </a:solidFill>
          </a:ln>
        </p:spPr>
        <p:txBody>
          <a:bodyPr wrap="square" rtlCol="0">
            <a:spAutoFit/>
          </a:bodyPr>
          <a:lstStyle/>
          <a:p>
            <a:r>
              <a:rPr lang="en-US" sz="1600" b="1" i="1" dirty="0">
                <a:solidFill>
                  <a:srgbClr val="0070C0"/>
                </a:solidFill>
              </a:rPr>
              <a:t>Worrisome error since RPM raises prices; and mkt shares normally based on revenue</a:t>
            </a:r>
            <a:endParaRPr lang="en-US" sz="1600" b="1" dirty="0">
              <a:solidFill>
                <a:srgbClr val="0070C0"/>
              </a:solidFill>
            </a:endParaRPr>
          </a:p>
        </p:txBody>
      </p:sp>
      <p:cxnSp>
        <p:nvCxnSpPr>
          <p:cNvPr id="11" name="Straight Arrow Connector 10">
            <a:extLst>
              <a:ext uri="{FF2B5EF4-FFF2-40B4-BE49-F238E27FC236}">
                <a16:creationId xmlns:a16="http://schemas.microsoft.com/office/drawing/2014/main" id="{35364762-2054-4C12-93B2-48E0873C40A5}"/>
              </a:ext>
            </a:extLst>
          </p:cNvPr>
          <p:cNvCxnSpPr>
            <a:cxnSpLocks/>
          </p:cNvCxnSpPr>
          <p:nvPr/>
        </p:nvCxnSpPr>
        <p:spPr>
          <a:xfrm flipH="1" flipV="1">
            <a:off x="7750174" y="3537958"/>
            <a:ext cx="695326" cy="193428"/>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846FD58F-05C0-48BB-97BD-06FE498635BB}"/>
              </a:ext>
            </a:extLst>
          </p:cNvPr>
          <p:cNvSpPr txBox="1"/>
          <p:nvPr/>
        </p:nvSpPr>
        <p:spPr>
          <a:xfrm>
            <a:off x="8624887" y="4295487"/>
            <a:ext cx="2286000" cy="1077218"/>
          </a:xfrm>
          <a:prstGeom prst="rect">
            <a:avLst/>
          </a:prstGeom>
          <a:noFill/>
          <a:ln>
            <a:solidFill>
              <a:schemeClr val="accent1"/>
            </a:solidFill>
          </a:ln>
        </p:spPr>
        <p:txBody>
          <a:bodyPr wrap="square" rtlCol="0">
            <a:spAutoFit/>
          </a:bodyPr>
          <a:lstStyle/>
          <a:p>
            <a:r>
              <a:rPr lang="en-US" sz="1600" b="1" i="1" dirty="0">
                <a:solidFill>
                  <a:srgbClr val="0070C0"/>
                </a:solidFill>
              </a:rPr>
              <a:t>Amex focused on total card usage, while ignoring natural market growth (topic 23)</a:t>
            </a:r>
            <a:endParaRPr lang="en-US" sz="1600" b="1" dirty="0">
              <a:solidFill>
                <a:srgbClr val="0070C0"/>
              </a:solidFill>
            </a:endParaRPr>
          </a:p>
        </p:txBody>
      </p:sp>
      <p:cxnSp>
        <p:nvCxnSpPr>
          <p:cNvPr id="13" name="Straight Arrow Connector 12">
            <a:extLst>
              <a:ext uri="{FF2B5EF4-FFF2-40B4-BE49-F238E27FC236}">
                <a16:creationId xmlns:a16="http://schemas.microsoft.com/office/drawing/2014/main" id="{8180F3B5-BA80-4A82-BD80-8BEA5985D898}"/>
              </a:ext>
            </a:extLst>
          </p:cNvPr>
          <p:cNvCxnSpPr>
            <a:cxnSpLocks/>
          </p:cNvCxnSpPr>
          <p:nvPr/>
        </p:nvCxnSpPr>
        <p:spPr>
          <a:xfrm flipH="1" flipV="1">
            <a:off x="6640511" y="5791200"/>
            <a:ext cx="695326" cy="193428"/>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3095358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2EB278-20B2-466B-9C3C-2926E011C493}"/>
              </a:ext>
            </a:extLst>
          </p:cNvPr>
          <p:cNvSpPr>
            <a:spLocks noGrp="1"/>
          </p:cNvSpPr>
          <p:nvPr>
            <p:ph type="title"/>
          </p:nvPr>
        </p:nvSpPr>
        <p:spPr>
          <a:xfrm>
            <a:off x="76200" y="199223"/>
            <a:ext cx="11506200" cy="1143000"/>
          </a:xfrm>
        </p:spPr>
        <p:txBody>
          <a:bodyPr/>
          <a:lstStyle/>
          <a:p>
            <a:r>
              <a:rPr lang="en-US" dirty="0"/>
              <a:t>Conceptual Problems: Test Does Not Properly </a:t>
            </a:r>
            <a:br>
              <a:rPr lang="en-US" dirty="0"/>
            </a:br>
            <a:r>
              <a:rPr lang="en-US" dirty="0"/>
              <a:t>Apply for Certain Conduct</a:t>
            </a:r>
          </a:p>
        </p:txBody>
      </p:sp>
      <p:sp>
        <p:nvSpPr>
          <p:cNvPr id="3" name="Content Placeholder 2">
            <a:extLst>
              <a:ext uri="{FF2B5EF4-FFF2-40B4-BE49-F238E27FC236}">
                <a16:creationId xmlns:a16="http://schemas.microsoft.com/office/drawing/2014/main" id="{6CD391CF-2476-445E-84E5-0762B6973A33}"/>
              </a:ext>
            </a:extLst>
          </p:cNvPr>
          <p:cNvSpPr>
            <a:spLocks noGrp="1"/>
          </p:cNvSpPr>
          <p:nvPr>
            <p:ph idx="1"/>
          </p:nvPr>
        </p:nvSpPr>
        <p:spPr>
          <a:xfrm>
            <a:off x="599126" y="1450639"/>
            <a:ext cx="8229600" cy="4953000"/>
          </a:xfrm>
        </p:spPr>
        <p:txBody>
          <a:bodyPr>
            <a:normAutofit fontScale="92500" lnSpcReduction="20000"/>
          </a:bodyPr>
          <a:lstStyle/>
          <a:p>
            <a:r>
              <a:rPr lang="en-US" sz="2400" dirty="0"/>
              <a:t>Perfectly Inelastic demand – output does not change</a:t>
            </a:r>
            <a:br>
              <a:rPr lang="en-US" sz="2400" dirty="0"/>
            </a:br>
            <a:endParaRPr lang="en-US" sz="2400" dirty="0"/>
          </a:p>
          <a:p>
            <a:r>
              <a:rPr lang="en-US" sz="2400" dirty="0"/>
              <a:t>Fails to apply in monopoly maintenance cases</a:t>
            </a:r>
          </a:p>
          <a:p>
            <a:pPr lvl="1"/>
            <a:r>
              <a:rPr lang="en-US" sz="2000" dirty="0"/>
              <a:t>Output does not fall from exclusionary conduct</a:t>
            </a:r>
          </a:p>
          <a:p>
            <a:pPr lvl="1"/>
            <a:r>
              <a:rPr lang="en-US" sz="2000" dirty="0"/>
              <a:t>Output simply fails to rise because competitive does not occur</a:t>
            </a:r>
          </a:p>
          <a:p>
            <a:pPr lvl="1"/>
            <a:endParaRPr lang="en-US" sz="2000" dirty="0"/>
          </a:p>
          <a:p>
            <a:r>
              <a:rPr lang="en-US" sz="2400" dirty="0"/>
              <a:t>Leads to error when conduct leads to over-consumption </a:t>
            </a:r>
          </a:p>
          <a:p>
            <a:pPr lvl="1"/>
            <a:r>
              <a:rPr lang="en-US" sz="2000" dirty="0"/>
              <a:t>Deceptive advertising </a:t>
            </a:r>
          </a:p>
          <a:p>
            <a:pPr lvl="1"/>
            <a:r>
              <a:rPr lang="en-US" sz="2000" dirty="0"/>
              <a:t>Negative spillover effects (e.g., </a:t>
            </a:r>
            <a:r>
              <a:rPr lang="en-US" sz="2000" i="1" dirty="0"/>
              <a:t>American Express</a:t>
            </a:r>
            <a:r>
              <a:rPr lang="en-US" sz="2000" dirty="0"/>
              <a:t>)</a:t>
            </a:r>
            <a:br>
              <a:rPr lang="en-US" sz="2000" dirty="0"/>
            </a:br>
            <a:endParaRPr lang="en-US" sz="2000" dirty="0"/>
          </a:p>
          <a:p>
            <a:r>
              <a:rPr lang="en-US" sz="2400" dirty="0"/>
              <a:t>Leads to error when conduct leads to “two-part tariff” </a:t>
            </a:r>
            <a:br>
              <a:rPr lang="en-US" sz="2400" dirty="0"/>
            </a:br>
            <a:r>
              <a:rPr lang="en-US" sz="2400" dirty="0"/>
              <a:t>price discrimination </a:t>
            </a:r>
            <a:br>
              <a:rPr lang="en-US" sz="2400" dirty="0"/>
            </a:br>
            <a:endParaRPr lang="en-US" sz="2400" dirty="0"/>
          </a:p>
          <a:p>
            <a:r>
              <a:rPr lang="en-US" sz="2400" dirty="0">
                <a:solidFill>
                  <a:srgbClr val="C00000"/>
                </a:solidFill>
              </a:rPr>
              <a:t>Specifically – Can lead to error for vertical restraints when consumers are not homogeneous</a:t>
            </a:r>
            <a:br>
              <a:rPr lang="en-US" sz="2400" dirty="0">
                <a:solidFill>
                  <a:srgbClr val="C00000"/>
                </a:solidFill>
              </a:rPr>
            </a:br>
            <a:endParaRPr lang="en-US" sz="2400" dirty="0">
              <a:solidFill>
                <a:srgbClr val="C00000"/>
              </a:solidFill>
            </a:endParaRPr>
          </a:p>
          <a:p>
            <a:pPr marL="0" indent="0">
              <a:buNone/>
            </a:pPr>
            <a:endParaRPr lang="en-US" sz="2400" dirty="0"/>
          </a:p>
        </p:txBody>
      </p:sp>
      <p:sp>
        <p:nvSpPr>
          <p:cNvPr id="4" name="Slide Number Placeholder 3">
            <a:extLst>
              <a:ext uri="{FF2B5EF4-FFF2-40B4-BE49-F238E27FC236}">
                <a16:creationId xmlns:a16="http://schemas.microsoft.com/office/drawing/2014/main" id="{638C37A4-302A-4DC9-B30B-7A2F11BE4D56}"/>
              </a:ext>
            </a:extLst>
          </p:cNvPr>
          <p:cNvSpPr>
            <a:spLocks noGrp="1"/>
          </p:cNvSpPr>
          <p:nvPr>
            <p:ph type="sldNum" sz="quarter" idx="12"/>
          </p:nvPr>
        </p:nvSpPr>
        <p:spPr/>
        <p:txBody>
          <a:bodyPr/>
          <a:lstStyle/>
          <a:p>
            <a:fld id="{9F21919D-CBDE-4B0B-9CE3-9DF67345EEEA}" type="slidenum">
              <a:rPr lang="en-US" smtClean="0"/>
              <a:t>26</a:t>
            </a:fld>
            <a:endParaRPr lang="en-US"/>
          </a:p>
        </p:txBody>
      </p:sp>
      <p:sp>
        <p:nvSpPr>
          <p:cNvPr id="9" name="TextBox 8">
            <a:extLst>
              <a:ext uri="{FF2B5EF4-FFF2-40B4-BE49-F238E27FC236}">
                <a16:creationId xmlns:a16="http://schemas.microsoft.com/office/drawing/2014/main" id="{EB1D12B5-9CAB-4A8A-8EC3-64F198B9AB52}"/>
              </a:ext>
            </a:extLst>
          </p:cNvPr>
          <p:cNvSpPr txBox="1"/>
          <p:nvPr/>
        </p:nvSpPr>
        <p:spPr>
          <a:xfrm>
            <a:off x="7188200" y="5822006"/>
            <a:ext cx="2971800" cy="584775"/>
          </a:xfrm>
          <a:prstGeom prst="rect">
            <a:avLst/>
          </a:prstGeom>
          <a:noFill/>
          <a:ln>
            <a:solidFill>
              <a:schemeClr val="accent1"/>
            </a:solidFill>
          </a:ln>
        </p:spPr>
        <p:txBody>
          <a:bodyPr wrap="square" rtlCol="0">
            <a:spAutoFit/>
          </a:bodyPr>
          <a:lstStyle/>
          <a:p>
            <a:r>
              <a:rPr lang="en-US" sz="1600" b="1" i="1" dirty="0">
                <a:solidFill>
                  <a:srgbClr val="0070C0"/>
                </a:solidFill>
              </a:rPr>
              <a:t>See set of technical explanatory slides</a:t>
            </a:r>
            <a:endParaRPr lang="en-US" sz="1600" b="1" dirty="0">
              <a:solidFill>
                <a:srgbClr val="0070C0"/>
              </a:solidFill>
            </a:endParaRPr>
          </a:p>
        </p:txBody>
      </p:sp>
      <p:cxnSp>
        <p:nvCxnSpPr>
          <p:cNvPr id="10" name="Straight Arrow Connector 9">
            <a:extLst>
              <a:ext uri="{FF2B5EF4-FFF2-40B4-BE49-F238E27FC236}">
                <a16:creationId xmlns:a16="http://schemas.microsoft.com/office/drawing/2014/main" id="{1266DE38-57D6-4A0C-9158-F0E12A4B3704}"/>
              </a:ext>
            </a:extLst>
          </p:cNvPr>
          <p:cNvCxnSpPr>
            <a:cxnSpLocks/>
          </p:cNvCxnSpPr>
          <p:nvPr/>
        </p:nvCxnSpPr>
        <p:spPr>
          <a:xfrm flipH="1" flipV="1">
            <a:off x="6069291" y="5822006"/>
            <a:ext cx="914399" cy="209361"/>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DC5CEBA6-759F-413F-93A1-0490B4A8DEA5}"/>
              </a:ext>
            </a:extLst>
          </p:cNvPr>
          <p:cNvCxnSpPr>
            <a:cxnSpLocks/>
          </p:cNvCxnSpPr>
          <p:nvPr/>
        </p:nvCxnSpPr>
        <p:spPr>
          <a:xfrm flipH="1" flipV="1">
            <a:off x="7953375" y="4739132"/>
            <a:ext cx="583407" cy="12421"/>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15" name="TextBox 14">
            <a:extLst>
              <a:ext uri="{FF2B5EF4-FFF2-40B4-BE49-F238E27FC236}">
                <a16:creationId xmlns:a16="http://schemas.microsoft.com/office/drawing/2014/main" id="{535AC8C2-F719-4ECA-ADE0-205CC8C408BC}"/>
              </a:ext>
            </a:extLst>
          </p:cNvPr>
          <p:cNvSpPr txBox="1"/>
          <p:nvPr/>
        </p:nvSpPr>
        <p:spPr>
          <a:xfrm>
            <a:off x="8639175" y="4608945"/>
            <a:ext cx="2152650" cy="338554"/>
          </a:xfrm>
          <a:prstGeom prst="rect">
            <a:avLst/>
          </a:prstGeom>
          <a:noFill/>
          <a:ln>
            <a:solidFill>
              <a:schemeClr val="accent1"/>
            </a:solidFill>
          </a:ln>
        </p:spPr>
        <p:txBody>
          <a:bodyPr wrap="square" rtlCol="0">
            <a:spAutoFit/>
          </a:bodyPr>
          <a:lstStyle/>
          <a:p>
            <a:r>
              <a:rPr lang="en-US" sz="1600" b="1" i="1" dirty="0">
                <a:solidFill>
                  <a:srgbClr val="0070C0"/>
                </a:solidFill>
              </a:rPr>
              <a:t>To discuss in Topic 24</a:t>
            </a:r>
            <a:endParaRPr lang="en-US" sz="1600" b="1" dirty="0">
              <a:solidFill>
                <a:srgbClr val="0070C0"/>
              </a:solidFill>
            </a:endParaRPr>
          </a:p>
        </p:txBody>
      </p:sp>
      <p:cxnSp>
        <p:nvCxnSpPr>
          <p:cNvPr id="17" name="Straight Arrow Connector 16">
            <a:extLst>
              <a:ext uri="{FF2B5EF4-FFF2-40B4-BE49-F238E27FC236}">
                <a16:creationId xmlns:a16="http://schemas.microsoft.com/office/drawing/2014/main" id="{ACA631BC-133D-468A-951D-6CF4C80AE8BA}"/>
              </a:ext>
            </a:extLst>
          </p:cNvPr>
          <p:cNvCxnSpPr>
            <a:cxnSpLocks/>
          </p:cNvCxnSpPr>
          <p:nvPr/>
        </p:nvCxnSpPr>
        <p:spPr>
          <a:xfrm flipH="1">
            <a:off x="6946768" y="2201887"/>
            <a:ext cx="685800" cy="286204"/>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18" name="TextBox 17">
            <a:extLst>
              <a:ext uri="{FF2B5EF4-FFF2-40B4-BE49-F238E27FC236}">
                <a16:creationId xmlns:a16="http://schemas.microsoft.com/office/drawing/2014/main" id="{CE622067-CF35-4906-A242-B3E4EAF25A36}"/>
              </a:ext>
            </a:extLst>
          </p:cNvPr>
          <p:cNvSpPr txBox="1"/>
          <p:nvPr/>
        </p:nvSpPr>
        <p:spPr>
          <a:xfrm>
            <a:off x="7953375" y="1986015"/>
            <a:ext cx="2466975" cy="584775"/>
          </a:xfrm>
          <a:prstGeom prst="rect">
            <a:avLst/>
          </a:prstGeom>
          <a:noFill/>
          <a:ln>
            <a:solidFill>
              <a:schemeClr val="accent1"/>
            </a:solidFill>
          </a:ln>
        </p:spPr>
        <p:txBody>
          <a:bodyPr wrap="square" rtlCol="0">
            <a:spAutoFit/>
          </a:bodyPr>
          <a:lstStyle/>
          <a:p>
            <a:r>
              <a:rPr lang="en-US" sz="1600" b="1" i="1" dirty="0">
                <a:solidFill>
                  <a:srgbClr val="0070C0"/>
                </a:solidFill>
              </a:rPr>
              <a:t>Similarly, price does not rise, it simply fails to fall</a:t>
            </a:r>
            <a:endParaRPr lang="en-US" sz="1600" b="1" dirty="0">
              <a:solidFill>
                <a:srgbClr val="0070C0"/>
              </a:solidFill>
            </a:endParaRPr>
          </a:p>
        </p:txBody>
      </p:sp>
      <p:sp>
        <p:nvSpPr>
          <p:cNvPr id="19" name="TextBox 18">
            <a:extLst>
              <a:ext uri="{FF2B5EF4-FFF2-40B4-BE49-F238E27FC236}">
                <a16:creationId xmlns:a16="http://schemas.microsoft.com/office/drawing/2014/main" id="{E8646D02-4688-47EF-A239-59427E163DF0}"/>
              </a:ext>
            </a:extLst>
          </p:cNvPr>
          <p:cNvSpPr txBox="1"/>
          <p:nvPr/>
        </p:nvSpPr>
        <p:spPr>
          <a:xfrm>
            <a:off x="8143875" y="3071136"/>
            <a:ext cx="2971800" cy="1077218"/>
          </a:xfrm>
          <a:prstGeom prst="rect">
            <a:avLst/>
          </a:prstGeom>
          <a:noFill/>
          <a:ln>
            <a:solidFill>
              <a:schemeClr val="accent1"/>
            </a:solidFill>
          </a:ln>
        </p:spPr>
        <p:txBody>
          <a:bodyPr wrap="square" rtlCol="0">
            <a:spAutoFit/>
          </a:bodyPr>
          <a:lstStyle/>
          <a:p>
            <a:r>
              <a:rPr lang="en-US" sz="1600" b="1" i="1" dirty="0">
                <a:solidFill>
                  <a:srgbClr val="0070C0"/>
                </a:solidFill>
              </a:rPr>
              <a:t>Amex conduct led to “overuse” of cards because of rewards, but consumers ignore impact on merchandise prices (Topic 26) </a:t>
            </a:r>
            <a:endParaRPr lang="en-US" sz="1600" b="1" dirty="0">
              <a:solidFill>
                <a:srgbClr val="0070C0"/>
              </a:solidFill>
            </a:endParaRPr>
          </a:p>
        </p:txBody>
      </p:sp>
      <p:cxnSp>
        <p:nvCxnSpPr>
          <p:cNvPr id="20" name="Straight Arrow Connector 19">
            <a:extLst>
              <a:ext uri="{FF2B5EF4-FFF2-40B4-BE49-F238E27FC236}">
                <a16:creationId xmlns:a16="http://schemas.microsoft.com/office/drawing/2014/main" id="{A3900E7E-75AB-47B0-A94C-756F07CFA403}"/>
              </a:ext>
            </a:extLst>
          </p:cNvPr>
          <p:cNvCxnSpPr>
            <a:cxnSpLocks/>
          </p:cNvCxnSpPr>
          <p:nvPr/>
        </p:nvCxnSpPr>
        <p:spPr>
          <a:xfrm flipH="1">
            <a:off x="7267575" y="3790255"/>
            <a:ext cx="685800" cy="96740"/>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6206573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C1E7753-4BD6-417A-BB68-D3088D0C3A72}"/>
              </a:ext>
            </a:extLst>
          </p:cNvPr>
          <p:cNvSpPr>
            <a:spLocks noGrp="1"/>
          </p:cNvSpPr>
          <p:nvPr>
            <p:ph type="title"/>
          </p:nvPr>
        </p:nvSpPr>
        <p:spPr/>
        <p:txBody>
          <a:bodyPr/>
          <a:lstStyle/>
          <a:p>
            <a:r>
              <a:rPr lang="en-US" dirty="0"/>
              <a:t>  </a:t>
            </a:r>
          </a:p>
        </p:txBody>
      </p:sp>
      <p:sp>
        <p:nvSpPr>
          <p:cNvPr id="3" name="Text Placeholder 2">
            <a:extLst>
              <a:ext uri="{FF2B5EF4-FFF2-40B4-BE49-F238E27FC236}">
                <a16:creationId xmlns:a16="http://schemas.microsoft.com/office/drawing/2014/main" id="{C477F242-3D5F-4932-B86A-330621EB1437}"/>
              </a:ext>
            </a:extLst>
          </p:cNvPr>
          <p:cNvSpPr>
            <a:spLocks noGrp="1"/>
          </p:cNvSpPr>
          <p:nvPr>
            <p:ph type="body" idx="1"/>
          </p:nvPr>
        </p:nvSpPr>
        <p:spPr/>
        <p:txBody>
          <a:bodyPr/>
          <a:lstStyle/>
          <a:p>
            <a:pPr algn="ctr"/>
            <a:r>
              <a:rPr lang="en-US" sz="3200" dirty="0">
                <a:solidFill>
                  <a:schemeClr val="tx1"/>
                </a:solidFill>
              </a:rPr>
              <a:t>Technical Economic Analysis of </a:t>
            </a:r>
            <a:br>
              <a:rPr lang="en-US" sz="3200" dirty="0">
                <a:solidFill>
                  <a:schemeClr val="tx1"/>
                </a:solidFill>
              </a:rPr>
            </a:br>
            <a:r>
              <a:rPr lang="en-US" sz="3200" dirty="0">
                <a:solidFill>
                  <a:schemeClr val="tx1"/>
                </a:solidFill>
              </a:rPr>
              <a:t>Output Test Applied to Vertical Restraints </a:t>
            </a:r>
            <a:endParaRPr lang="en-US" dirty="0">
              <a:solidFill>
                <a:schemeClr val="tx1"/>
              </a:solidFill>
            </a:endParaRPr>
          </a:p>
        </p:txBody>
      </p:sp>
      <p:sp>
        <p:nvSpPr>
          <p:cNvPr id="4" name="Slide Number Placeholder 3">
            <a:extLst>
              <a:ext uri="{FF2B5EF4-FFF2-40B4-BE49-F238E27FC236}">
                <a16:creationId xmlns:a16="http://schemas.microsoft.com/office/drawing/2014/main" id="{F9E703D7-0261-4331-9EA3-73D01D52FDF3}"/>
              </a:ext>
            </a:extLst>
          </p:cNvPr>
          <p:cNvSpPr>
            <a:spLocks noGrp="1"/>
          </p:cNvSpPr>
          <p:nvPr>
            <p:ph type="sldNum" sz="quarter" idx="12"/>
          </p:nvPr>
        </p:nvSpPr>
        <p:spPr/>
        <p:txBody>
          <a:bodyPr/>
          <a:lstStyle/>
          <a:p>
            <a:fld id="{9F21919D-CBDE-4B0B-9CE3-9DF67345EEEA}" type="slidenum">
              <a:rPr lang="en-US" smtClean="0"/>
              <a:t>27</a:t>
            </a:fld>
            <a:endParaRPr lang="en-US"/>
          </a:p>
        </p:txBody>
      </p:sp>
    </p:spTree>
    <p:extLst>
      <p:ext uri="{BB962C8B-B14F-4D97-AF65-F5344CB8AC3E}">
        <p14:creationId xmlns:p14="http://schemas.microsoft.com/office/powerpoint/2010/main" val="3820711540"/>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Straight Connector 2"/>
          <p:cNvCxnSpPr/>
          <p:nvPr/>
        </p:nvCxnSpPr>
        <p:spPr>
          <a:xfrm>
            <a:off x="2590800" y="668482"/>
            <a:ext cx="0" cy="5105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 name="Straight Connector 5"/>
          <p:cNvCxnSpPr/>
          <p:nvPr/>
        </p:nvCxnSpPr>
        <p:spPr>
          <a:xfrm>
            <a:off x="2590800" y="5773882"/>
            <a:ext cx="6400800"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p:nvCxnSpPr>
        <p:spPr>
          <a:xfrm>
            <a:off x="2591133" y="2217400"/>
            <a:ext cx="3934691" cy="365760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a:off x="2590800" y="838200"/>
            <a:ext cx="5486400" cy="4935682"/>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a:off x="2590800" y="4953000"/>
            <a:ext cx="5486400" cy="76200"/>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p:cNvSpPr txBox="1"/>
          <p:nvPr/>
        </p:nvSpPr>
        <p:spPr>
          <a:xfrm>
            <a:off x="8096531" y="4844534"/>
            <a:ext cx="838200" cy="369332"/>
          </a:xfrm>
          <a:prstGeom prst="rect">
            <a:avLst/>
          </a:prstGeom>
          <a:noFill/>
        </p:spPr>
        <p:txBody>
          <a:bodyPr wrap="square" rtlCol="0">
            <a:spAutoFit/>
          </a:bodyPr>
          <a:lstStyle/>
          <a:p>
            <a:r>
              <a:rPr lang="en-US" dirty="0" err="1"/>
              <a:t>W+Cr</a:t>
            </a:r>
            <a:endParaRPr lang="en-US" dirty="0"/>
          </a:p>
        </p:txBody>
      </p:sp>
      <p:sp>
        <p:nvSpPr>
          <p:cNvPr id="17" name="TextBox 16"/>
          <p:cNvSpPr txBox="1"/>
          <p:nvPr/>
        </p:nvSpPr>
        <p:spPr>
          <a:xfrm>
            <a:off x="5181600" y="5861749"/>
            <a:ext cx="479618" cy="369332"/>
          </a:xfrm>
          <a:prstGeom prst="rect">
            <a:avLst/>
          </a:prstGeom>
          <a:noFill/>
        </p:spPr>
        <p:txBody>
          <a:bodyPr wrap="none" rtlCol="0">
            <a:spAutoFit/>
          </a:bodyPr>
          <a:lstStyle/>
          <a:p>
            <a:r>
              <a:rPr lang="en-US" b="1" dirty="0"/>
              <a:t>Q1</a:t>
            </a:r>
          </a:p>
        </p:txBody>
      </p:sp>
      <p:sp>
        <p:nvSpPr>
          <p:cNvPr id="20" name="TextBox 19"/>
          <p:cNvSpPr txBox="1"/>
          <p:nvPr/>
        </p:nvSpPr>
        <p:spPr>
          <a:xfrm>
            <a:off x="8071279" y="5377934"/>
            <a:ext cx="466794" cy="369332"/>
          </a:xfrm>
          <a:prstGeom prst="rect">
            <a:avLst/>
          </a:prstGeom>
          <a:noFill/>
        </p:spPr>
        <p:txBody>
          <a:bodyPr wrap="none" rtlCol="0">
            <a:spAutoFit/>
          </a:bodyPr>
          <a:lstStyle/>
          <a:p>
            <a:r>
              <a:rPr lang="en-US" dirty="0"/>
              <a:t>D2</a:t>
            </a:r>
          </a:p>
        </p:txBody>
      </p:sp>
      <p:sp>
        <p:nvSpPr>
          <p:cNvPr id="21" name="TextBox 20"/>
          <p:cNvSpPr txBox="1"/>
          <p:nvPr/>
        </p:nvSpPr>
        <p:spPr>
          <a:xfrm>
            <a:off x="6405329" y="5377934"/>
            <a:ext cx="466794" cy="369332"/>
          </a:xfrm>
          <a:prstGeom prst="rect">
            <a:avLst/>
          </a:prstGeom>
          <a:noFill/>
        </p:spPr>
        <p:txBody>
          <a:bodyPr wrap="none" rtlCol="0">
            <a:spAutoFit/>
          </a:bodyPr>
          <a:lstStyle/>
          <a:p>
            <a:r>
              <a:rPr lang="en-US" dirty="0"/>
              <a:t>D1</a:t>
            </a:r>
          </a:p>
        </p:txBody>
      </p:sp>
      <p:cxnSp>
        <p:nvCxnSpPr>
          <p:cNvPr id="23" name="Straight Connector 22"/>
          <p:cNvCxnSpPr/>
          <p:nvPr/>
        </p:nvCxnSpPr>
        <p:spPr>
          <a:xfrm flipV="1">
            <a:off x="5562600" y="3505203"/>
            <a:ext cx="0" cy="2356549"/>
          </a:xfrm>
          <a:prstGeom prst="line">
            <a:avLst/>
          </a:prstGeom>
        </p:spPr>
        <p:style>
          <a:lnRef idx="1">
            <a:schemeClr val="accent1"/>
          </a:lnRef>
          <a:fillRef idx="0">
            <a:schemeClr val="accent1"/>
          </a:fillRef>
          <a:effectRef idx="0">
            <a:schemeClr val="accent1"/>
          </a:effectRef>
          <a:fontRef idx="minor">
            <a:schemeClr val="tx1"/>
          </a:fontRef>
        </p:style>
      </p:cxnSp>
      <p:sp>
        <p:nvSpPr>
          <p:cNvPr id="24" name="TextBox 23"/>
          <p:cNvSpPr txBox="1"/>
          <p:nvPr/>
        </p:nvSpPr>
        <p:spPr>
          <a:xfrm>
            <a:off x="2133600" y="4806434"/>
            <a:ext cx="441146" cy="369332"/>
          </a:xfrm>
          <a:prstGeom prst="rect">
            <a:avLst/>
          </a:prstGeom>
          <a:noFill/>
        </p:spPr>
        <p:txBody>
          <a:bodyPr wrap="none" rtlCol="0">
            <a:spAutoFit/>
          </a:bodyPr>
          <a:lstStyle/>
          <a:p>
            <a:r>
              <a:rPr lang="en-US" b="1" dirty="0"/>
              <a:t>P1</a:t>
            </a:r>
          </a:p>
        </p:txBody>
      </p:sp>
      <p:cxnSp>
        <p:nvCxnSpPr>
          <p:cNvPr id="26" name="Straight Connector 25"/>
          <p:cNvCxnSpPr/>
          <p:nvPr/>
        </p:nvCxnSpPr>
        <p:spPr>
          <a:xfrm flipH="1">
            <a:off x="2553908" y="3505200"/>
            <a:ext cx="3008692" cy="0"/>
          </a:xfrm>
          <a:prstGeom prst="line">
            <a:avLst/>
          </a:prstGeom>
        </p:spPr>
        <p:style>
          <a:lnRef idx="1">
            <a:schemeClr val="accent1"/>
          </a:lnRef>
          <a:fillRef idx="0">
            <a:schemeClr val="accent1"/>
          </a:fillRef>
          <a:effectRef idx="0">
            <a:schemeClr val="accent1"/>
          </a:effectRef>
          <a:fontRef idx="minor">
            <a:schemeClr val="tx1"/>
          </a:fontRef>
        </p:style>
      </p:cxnSp>
      <p:sp>
        <p:nvSpPr>
          <p:cNvPr id="27" name="TextBox 26"/>
          <p:cNvSpPr txBox="1"/>
          <p:nvPr/>
        </p:nvSpPr>
        <p:spPr>
          <a:xfrm>
            <a:off x="1865692" y="3320534"/>
            <a:ext cx="739305" cy="369332"/>
          </a:xfrm>
          <a:prstGeom prst="rect">
            <a:avLst/>
          </a:prstGeom>
          <a:noFill/>
        </p:spPr>
        <p:txBody>
          <a:bodyPr wrap="none" rtlCol="0">
            <a:spAutoFit/>
          </a:bodyPr>
          <a:lstStyle/>
          <a:p>
            <a:r>
              <a:rPr lang="en-US" b="1" dirty="0">
                <a:solidFill>
                  <a:srgbClr val="00B050"/>
                </a:solidFill>
              </a:rPr>
              <a:t>P1+V</a:t>
            </a:r>
          </a:p>
        </p:txBody>
      </p:sp>
      <p:sp>
        <p:nvSpPr>
          <p:cNvPr id="28" name="TextBox 27"/>
          <p:cNvSpPr txBox="1"/>
          <p:nvPr/>
        </p:nvSpPr>
        <p:spPr>
          <a:xfrm>
            <a:off x="2052809" y="3962400"/>
            <a:ext cx="428322" cy="369332"/>
          </a:xfrm>
          <a:prstGeom prst="rect">
            <a:avLst/>
          </a:prstGeom>
          <a:noFill/>
        </p:spPr>
        <p:txBody>
          <a:bodyPr wrap="none" rtlCol="0">
            <a:spAutoFit/>
          </a:bodyPr>
          <a:lstStyle/>
          <a:p>
            <a:r>
              <a:rPr lang="en-US" b="1" dirty="0" err="1">
                <a:highlight>
                  <a:srgbClr val="FFFF00"/>
                </a:highlight>
              </a:rPr>
              <a:t>Pr</a:t>
            </a:r>
            <a:endParaRPr lang="en-US" b="1" dirty="0">
              <a:highlight>
                <a:srgbClr val="FFFF00"/>
              </a:highlight>
            </a:endParaRPr>
          </a:p>
        </p:txBody>
      </p:sp>
      <p:cxnSp>
        <p:nvCxnSpPr>
          <p:cNvPr id="30" name="Straight Connector 29"/>
          <p:cNvCxnSpPr/>
          <p:nvPr/>
        </p:nvCxnSpPr>
        <p:spPr>
          <a:xfrm>
            <a:off x="2590800" y="4147066"/>
            <a:ext cx="3754984"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32" name="Straight Connector 31"/>
          <p:cNvCxnSpPr/>
          <p:nvPr/>
        </p:nvCxnSpPr>
        <p:spPr>
          <a:xfrm>
            <a:off x="6325002" y="4147066"/>
            <a:ext cx="0" cy="1626816"/>
          </a:xfrm>
          <a:prstGeom prst="line">
            <a:avLst/>
          </a:prstGeom>
        </p:spPr>
        <p:style>
          <a:lnRef idx="1">
            <a:schemeClr val="accent1"/>
          </a:lnRef>
          <a:fillRef idx="0">
            <a:schemeClr val="accent1"/>
          </a:fillRef>
          <a:effectRef idx="0">
            <a:schemeClr val="accent1"/>
          </a:effectRef>
          <a:fontRef idx="minor">
            <a:schemeClr val="tx1"/>
          </a:fontRef>
        </p:style>
      </p:cxnSp>
      <p:sp>
        <p:nvSpPr>
          <p:cNvPr id="35" name="TextBox 34"/>
          <p:cNvSpPr txBox="1"/>
          <p:nvPr/>
        </p:nvSpPr>
        <p:spPr>
          <a:xfrm>
            <a:off x="6075696" y="5867582"/>
            <a:ext cx="466794" cy="369332"/>
          </a:xfrm>
          <a:prstGeom prst="rect">
            <a:avLst/>
          </a:prstGeom>
          <a:noFill/>
        </p:spPr>
        <p:txBody>
          <a:bodyPr wrap="none" rtlCol="0">
            <a:spAutoFit/>
          </a:bodyPr>
          <a:lstStyle/>
          <a:p>
            <a:r>
              <a:rPr lang="en-US" b="1" dirty="0" err="1">
                <a:highlight>
                  <a:srgbClr val="FFFF00"/>
                </a:highlight>
              </a:rPr>
              <a:t>Qr</a:t>
            </a:r>
            <a:endParaRPr lang="en-US" b="1" dirty="0">
              <a:highlight>
                <a:srgbClr val="FFFF00"/>
              </a:highlight>
            </a:endParaRPr>
          </a:p>
        </p:txBody>
      </p:sp>
      <p:sp>
        <p:nvSpPr>
          <p:cNvPr id="36" name="TextBox 35"/>
          <p:cNvSpPr txBox="1"/>
          <p:nvPr/>
        </p:nvSpPr>
        <p:spPr>
          <a:xfrm>
            <a:off x="5678108" y="3191478"/>
            <a:ext cx="338554" cy="369332"/>
          </a:xfrm>
          <a:prstGeom prst="rect">
            <a:avLst/>
          </a:prstGeom>
          <a:solidFill>
            <a:srgbClr val="00FF00"/>
          </a:solidFill>
        </p:spPr>
        <p:txBody>
          <a:bodyPr wrap="none" rtlCol="0">
            <a:spAutoFit/>
          </a:bodyPr>
          <a:lstStyle/>
          <a:p>
            <a:r>
              <a:rPr lang="en-US" b="1" dirty="0"/>
              <a:t>B</a:t>
            </a:r>
          </a:p>
        </p:txBody>
      </p:sp>
      <p:sp>
        <p:nvSpPr>
          <p:cNvPr id="37" name="TextBox 36"/>
          <p:cNvSpPr txBox="1"/>
          <p:nvPr/>
        </p:nvSpPr>
        <p:spPr>
          <a:xfrm>
            <a:off x="6345784" y="3777734"/>
            <a:ext cx="351378" cy="369332"/>
          </a:xfrm>
          <a:prstGeom prst="rect">
            <a:avLst/>
          </a:prstGeom>
          <a:solidFill>
            <a:srgbClr val="FFFF00"/>
          </a:solidFill>
        </p:spPr>
        <p:txBody>
          <a:bodyPr wrap="none" rtlCol="0">
            <a:spAutoFit/>
          </a:bodyPr>
          <a:lstStyle/>
          <a:p>
            <a:r>
              <a:rPr lang="en-US" b="1" dirty="0">
                <a:highlight>
                  <a:srgbClr val="FFFF00"/>
                </a:highlight>
              </a:rPr>
              <a:t>R</a:t>
            </a:r>
          </a:p>
        </p:txBody>
      </p:sp>
      <p:sp>
        <p:nvSpPr>
          <p:cNvPr id="39" name="Title 38"/>
          <p:cNvSpPr>
            <a:spLocks noGrp="1"/>
          </p:cNvSpPr>
          <p:nvPr>
            <p:ph type="title"/>
          </p:nvPr>
        </p:nvSpPr>
        <p:spPr>
          <a:xfrm>
            <a:off x="1865692" y="-152400"/>
            <a:ext cx="8229600" cy="1143000"/>
          </a:xfrm>
        </p:spPr>
        <p:txBody>
          <a:bodyPr>
            <a:normAutofit/>
          </a:bodyPr>
          <a:lstStyle/>
          <a:p>
            <a:r>
              <a:rPr lang="en-US" dirty="0"/>
              <a:t>Procompetitive Vertical Restraint: Output Rises</a:t>
            </a:r>
          </a:p>
        </p:txBody>
      </p:sp>
      <p:sp>
        <p:nvSpPr>
          <p:cNvPr id="40" name="Content Placeholder 39"/>
          <p:cNvSpPr>
            <a:spLocks noGrp="1"/>
          </p:cNvSpPr>
          <p:nvPr>
            <p:ph idx="1"/>
          </p:nvPr>
        </p:nvSpPr>
        <p:spPr>
          <a:xfrm>
            <a:off x="1981200" y="1641259"/>
            <a:ext cx="8229600" cy="4525963"/>
          </a:xfrm>
        </p:spPr>
        <p:txBody>
          <a:bodyPr/>
          <a:lstStyle/>
          <a:p>
            <a:pPr marL="0" indent="0">
              <a:buNone/>
            </a:pPr>
            <a:r>
              <a:rPr lang="en-US" dirty="0"/>
              <a:t> </a:t>
            </a:r>
          </a:p>
        </p:txBody>
      </p:sp>
      <p:sp>
        <p:nvSpPr>
          <p:cNvPr id="25" name="TextBox 24"/>
          <p:cNvSpPr txBox="1"/>
          <p:nvPr/>
        </p:nvSpPr>
        <p:spPr>
          <a:xfrm>
            <a:off x="5574098" y="4659868"/>
            <a:ext cx="351378" cy="369332"/>
          </a:xfrm>
          <a:prstGeom prst="rect">
            <a:avLst/>
          </a:prstGeom>
          <a:noFill/>
        </p:spPr>
        <p:txBody>
          <a:bodyPr wrap="none" rtlCol="0">
            <a:spAutoFit/>
          </a:bodyPr>
          <a:lstStyle/>
          <a:p>
            <a:r>
              <a:rPr lang="en-US" dirty="0"/>
              <a:t>A</a:t>
            </a:r>
          </a:p>
        </p:txBody>
      </p:sp>
      <p:sp>
        <p:nvSpPr>
          <p:cNvPr id="29" name="Right Triangle 28"/>
          <p:cNvSpPr/>
          <p:nvPr/>
        </p:nvSpPr>
        <p:spPr>
          <a:xfrm>
            <a:off x="5586344" y="3559091"/>
            <a:ext cx="642023" cy="555084"/>
          </a:xfrm>
          <a:prstGeom prst="rtTriangle">
            <a:avLst/>
          </a:prstGeom>
          <a:solidFill>
            <a:srgbClr val="00B0F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extBox 30"/>
          <p:cNvSpPr txBox="1"/>
          <p:nvPr/>
        </p:nvSpPr>
        <p:spPr>
          <a:xfrm>
            <a:off x="5513577" y="4118994"/>
            <a:ext cx="351497" cy="369332"/>
          </a:xfrm>
          <a:prstGeom prst="rect">
            <a:avLst/>
          </a:prstGeom>
          <a:noFill/>
        </p:spPr>
        <p:txBody>
          <a:bodyPr wrap="square" rtlCol="0">
            <a:spAutoFit/>
          </a:bodyPr>
          <a:lstStyle/>
          <a:p>
            <a:r>
              <a:rPr lang="en-US" dirty="0"/>
              <a:t>H</a:t>
            </a:r>
          </a:p>
        </p:txBody>
      </p:sp>
      <p:sp>
        <p:nvSpPr>
          <p:cNvPr id="33" name="Oval 32"/>
          <p:cNvSpPr/>
          <p:nvPr/>
        </p:nvSpPr>
        <p:spPr>
          <a:xfrm>
            <a:off x="5479454" y="4900442"/>
            <a:ext cx="189291" cy="183573"/>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Oval 33"/>
          <p:cNvSpPr/>
          <p:nvPr/>
        </p:nvSpPr>
        <p:spPr>
          <a:xfrm>
            <a:off x="6213087" y="4022391"/>
            <a:ext cx="189291" cy="183573"/>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Slide Number Placeholder 1"/>
          <p:cNvSpPr>
            <a:spLocks noGrp="1"/>
          </p:cNvSpPr>
          <p:nvPr>
            <p:ph type="sldNum" sz="quarter" idx="12"/>
          </p:nvPr>
        </p:nvSpPr>
        <p:spPr/>
        <p:txBody>
          <a:bodyPr/>
          <a:lstStyle/>
          <a:p>
            <a:fld id="{9F21919D-CBDE-4B0B-9CE3-9DF67345EEEA}" type="slidenum">
              <a:rPr lang="en-US" smtClean="0"/>
              <a:t>28</a:t>
            </a:fld>
            <a:endParaRPr lang="en-US"/>
          </a:p>
        </p:txBody>
      </p:sp>
      <p:cxnSp>
        <p:nvCxnSpPr>
          <p:cNvPr id="38" name="Straight Connector 37">
            <a:extLst>
              <a:ext uri="{FF2B5EF4-FFF2-40B4-BE49-F238E27FC236}">
                <a16:creationId xmlns:a16="http://schemas.microsoft.com/office/drawing/2014/main" id="{1D8764E5-278D-4E6F-B16D-6E5A5BCF5CB5}"/>
              </a:ext>
            </a:extLst>
          </p:cNvPr>
          <p:cNvCxnSpPr/>
          <p:nvPr/>
        </p:nvCxnSpPr>
        <p:spPr>
          <a:xfrm flipH="1">
            <a:off x="2553908" y="3505203"/>
            <a:ext cx="3008692" cy="0"/>
          </a:xfrm>
          <a:prstGeom prst="line">
            <a:avLst/>
          </a:prstGeom>
        </p:spPr>
        <p:style>
          <a:lnRef idx="1">
            <a:schemeClr val="accent1"/>
          </a:lnRef>
          <a:fillRef idx="0">
            <a:schemeClr val="accent1"/>
          </a:fillRef>
          <a:effectRef idx="0">
            <a:schemeClr val="accent1"/>
          </a:effectRef>
          <a:fontRef idx="minor">
            <a:schemeClr val="tx1"/>
          </a:fontRef>
        </p:style>
      </p:cxnSp>
      <p:sp>
        <p:nvSpPr>
          <p:cNvPr id="42" name="Rectangle 41">
            <a:extLst>
              <a:ext uri="{FF2B5EF4-FFF2-40B4-BE49-F238E27FC236}">
                <a16:creationId xmlns:a16="http://schemas.microsoft.com/office/drawing/2014/main" id="{19638791-F814-4BC9-8CE9-B378C20D41CD}"/>
              </a:ext>
            </a:extLst>
          </p:cNvPr>
          <p:cNvSpPr/>
          <p:nvPr/>
        </p:nvSpPr>
        <p:spPr>
          <a:xfrm>
            <a:off x="2562809" y="3487698"/>
            <a:ext cx="2995545" cy="614284"/>
          </a:xfrm>
          <a:prstGeom prst="rect">
            <a:avLst/>
          </a:prstGeom>
          <a:solidFill>
            <a:srgbClr val="C6D9F1">
              <a:alpha val="30196"/>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2">
                  <a:lumMod val="20000"/>
                  <a:lumOff val="80000"/>
                </a:schemeClr>
              </a:solidFill>
            </a:endParaRPr>
          </a:p>
        </p:txBody>
      </p:sp>
      <p:cxnSp>
        <p:nvCxnSpPr>
          <p:cNvPr id="43" name="Straight Connector 42">
            <a:extLst>
              <a:ext uri="{FF2B5EF4-FFF2-40B4-BE49-F238E27FC236}">
                <a16:creationId xmlns:a16="http://schemas.microsoft.com/office/drawing/2014/main" id="{2723757E-1BBA-4870-9585-6B6B1004FFC2}"/>
              </a:ext>
            </a:extLst>
          </p:cNvPr>
          <p:cNvCxnSpPr/>
          <p:nvPr/>
        </p:nvCxnSpPr>
        <p:spPr>
          <a:xfrm flipH="1">
            <a:off x="2525919" y="3505203"/>
            <a:ext cx="3008692" cy="0"/>
          </a:xfrm>
          <a:prstGeom prst="line">
            <a:avLst/>
          </a:prstGeom>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DBE725B2-7BDC-4554-8328-31EFA0E4AB05}"/>
              </a:ext>
            </a:extLst>
          </p:cNvPr>
          <p:cNvSpPr txBox="1"/>
          <p:nvPr/>
        </p:nvSpPr>
        <p:spPr>
          <a:xfrm>
            <a:off x="7354199" y="3961825"/>
            <a:ext cx="2409225" cy="646331"/>
          </a:xfrm>
          <a:prstGeom prst="rect">
            <a:avLst/>
          </a:prstGeom>
          <a:noFill/>
          <a:ln>
            <a:solidFill>
              <a:schemeClr val="accent1"/>
            </a:solidFill>
          </a:ln>
        </p:spPr>
        <p:txBody>
          <a:bodyPr wrap="square" rtlCol="0">
            <a:spAutoFit/>
          </a:bodyPr>
          <a:lstStyle/>
          <a:p>
            <a:r>
              <a:rPr lang="en-US" b="1" i="1" dirty="0">
                <a:solidFill>
                  <a:srgbClr val="0070C0"/>
                </a:solidFill>
              </a:rPr>
              <a:t>W= wholesale price; </a:t>
            </a:r>
          </a:p>
          <a:p>
            <a:r>
              <a:rPr lang="en-US" b="1" i="1" dirty="0">
                <a:solidFill>
                  <a:srgbClr val="0070C0"/>
                </a:solidFill>
              </a:rPr>
              <a:t>Cr = retailing cost</a:t>
            </a:r>
            <a:endParaRPr lang="en-US" b="1" dirty="0">
              <a:solidFill>
                <a:srgbClr val="0070C0"/>
              </a:solidFill>
            </a:endParaRPr>
          </a:p>
        </p:txBody>
      </p:sp>
      <p:sp>
        <p:nvSpPr>
          <p:cNvPr id="45" name="TextBox 44">
            <a:extLst>
              <a:ext uri="{FF2B5EF4-FFF2-40B4-BE49-F238E27FC236}">
                <a16:creationId xmlns:a16="http://schemas.microsoft.com/office/drawing/2014/main" id="{D0BD773F-49E8-4492-8E8A-9356749E04F1}"/>
              </a:ext>
            </a:extLst>
          </p:cNvPr>
          <p:cNvSpPr txBox="1"/>
          <p:nvPr/>
        </p:nvSpPr>
        <p:spPr>
          <a:xfrm>
            <a:off x="5300831" y="815706"/>
            <a:ext cx="6916307" cy="2308324"/>
          </a:xfrm>
          <a:prstGeom prst="rect">
            <a:avLst/>
          </a:prstGeom>
          <a:noFill/>
          <a:ln>
            <a:solidFill>
              <a:srgbClr val="C00000"/>
            </a:solidFill>
          </a:ln>
        </p:spPr>
        <p:txBody>
          <a:bodyPr wrap="square" rtlCol="0">
            <a:spAutoFit/>
          </a:bodyPr>
          <a:lstStyle/>
          <a:p>
            <a:r>
              <a:rPr lang="en-US" dirty="0">
                <a:solidFill>
                  <a:srgbClr val="C00000"/>
                </a:solidFill>
              </a:rPr>
              <a:t>The restraint (RPM or non-price) increases product value by V for all consumers.  If price rose to exactly P1+V, demand, output and consumer welfare would be the same.  But, if price rises only to nominal price </a:t>
            </a:r>
            <a:br>
              <a:rPr lang="en-US" dirty="0">
                <a:solidFill>
                  <a:srgbClr val="C00000"/>
                </a:solidFill>
              </a:rPr>
            </a:br>
            <a:r>
              <a:rPr lang="en-US" dirty="0" err="1">
                <a:solidFill>
                  <a:srgbClr val="C00000"/>
                </a:solidFill>
              </a:rPr>
              <a:t>Pr</a:t>
            </a:r>
            <a:r>
              <a:rPr lang="en-US" dirty="0">
                <a:solidFill>
                  <a:srgbClr val="C00000"/>
                </a:solidFill>
              </a:rPr>
              <a:t> &lt; P1+V, then consumers benefit.  At </a:t>
            </a:r>
            <a:r>
              <a:rPr lang="en-US" dirty="0" err="1">
                <a:solidFill>
                  <a:srgbClr val="C00000"/>
                </a:solidFill>
              </a:rPr>
              <a:t>Pr</a:t>
            </a:r>
            <a:r>
              <a:rPr lang="en-US" dirty="0">
                <a:solidFill>
                  <a:srgbClr val="C00000"/>
                </a:solidFill>
              </a:rPr>
              <a:t>, value rises by more than the nominal price increase for all consumers. The quality-adjusted </a:t>
            </a:r>
            <a:br>
              <a:rPr lang="en-US" dirty="0">
                <a:solidFill>
                  <a:srgbClr val="C00000"/>
                </a:solidFill>
              </a:rPr>
            </a:br>
            <a:r>
              <a:rPr lang="en-US" dirty="0">
                <a:solidFill>
                  <a:srgbClr val="C00000"/>
                </a:solidFill>
              </a:rPr>
              <a:t>price (P-V) falls since (</a:t>
            </a:r>
            <a:r>
              <a:rPr lang="en-US" dirty="0" err="1">
                <a:solidFill>
                  <a:srgbClr val="C00000"/>
                </a:solidFill>
              </a:rPr>
              <a:t>Pr</a:t>
            </a:r>
            <a:r>
              <a:rPr lang="en-US" dirty="0">
                <a:solidFill>
                  <a:srgbClr val="C00000"/>
                </a:solidFill>
              </a:rPr>
              <a:t>-V&lt;P1) &amp; output rises. Consumer welfare rises-- quality-adjusted price falls for all consumers. </a:t>
            </a:r>
            <a:br>
              <a:rPr lang="en-US" dirty="0">
                <a:solidFill>
                  <a:srgbClr val="C00000"/>
                </a:solidFill>
              </a:rPr>
            </a:br>
            <a:r>
              <a:rPr lang="en-US" dirty="0">
                <a:solidFill>
                  <a:srgbClr val="C00000"/>
                </a:solidFill>
              </a:rPr>
              <a:t>       (W= wholesale price; Cr = retailer production cost)</a:t>
            </a:r>
          </a:p>
        </p:txBody>
      </p:sp>
    </p:spTree>
    <p:extLst>
      <p:ext uri="{BB962C8B-B14F-4D97-AF65-F5344CB8AC3E}">
        <p14:creationId xmlns:p14="http://schemas.microsoft.com/office/powerpoint/2010/main" val="2854550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D8C20861-5CDD-402B-B3D8-D1142E8C17BA}"/>
              </a:ext>
            </a:extLst>
          </p:cNvPr>
          <p:cNvSpPr/>
          <p:nvPr/>
        </p:nvSpPr>
        <p:spPr>
          <a:xfrm>
            <a:off x="2623555" y="2832162"/>
            <a:ext cx="2177045" cy="645329"/>
          </a:xfrm>
          <a:prstGeom prst="rect">
            <a:avLst/>
          </a:pr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2">
                  <a:lumMod val="20000"/>
                  <a:lumOff val="80000"/>
                </a:schemeClr>
              </a:solidFill>
            </a:endParaRPr>
          </a:p>
        </p:txBody>
      </p:sp>
      <p:cxnSp>
        <p:nvCxnSpPr>
          <p:cNvPr id="3" name="Straight Connector 2"/>
          <p:cNvCxnSpPr/>
          <p:nvPr/>
        </p:nvCxnSpPr>
        <p:spPr>
          <a:xfrm>
            <a:off x="2590800" y="668482"/>
            <a:ext cx="0" cy="5105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 name="Straight Connector 5"/>
          <p:cNvCxnSpPr/>
          <p:nvPr/>
        </p:nvCxnSpPr>
        <p:spPr>
          <a:xfrm>
            <a:off x="2590800" y="5773882"/>
            <a:ext cx="6400800"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p:nvCxnSpPr>
        <p:spPr>
          <a:xfrm>
            <a:off x="2590803" y="2133600"/>
            <a:ext cx="3934691" cy="365760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a:off x="2590800" y="838200"/>
            <a:ext cx="5486400" cy="4935682"/>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a:off x="2590800" y="4914900"/>
            <a:ext cx="5486400" cy="76200"/>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p:cNvSpPr txBox="1"/>
          <p:nvPr/>
        </p:nvSpPr>
        <p:spPr>
          <a:xfrm>
            <a:off x="8096531" y="4791659"/>
            <a:ext cx="838200" cy="369332"/>
          </a:xfrm>
          <a:prstGeom prst="rect">
            <a:avLst/>
          </a:prstGeom>
          <a:noFill/>
        </p:spPr>
        <p:txBody>
          <a:bodyPr wrap="square" rtlCol="0">
            <a:spAutoFit/>
          </a:bodyPr>
          <a:lstStyle/>
          <a:p>
            <a:r>
              <a:rPr lang="en-US" dirty="0" err="1"/>
              <a:t>W+Cr</a:t>
            </a:r>
            <a:endParaRPr lang="en-US" dirty="0"/>
          </a:p>
        </p:txBody>
      </p:sp>
      <p:sp>
        <p:nvSpPr>
          <p:cNvPr id="17" name="TextBox 16"/>
          <p:cNvSpPr txBox="1"/>
          <p:nvPr/>
        </p:nvSpPr>
        <p:spPr>
          <a:xfrm>
            <a:off x="5181600" y="5861749"/>
            <a:ext cx="466794" cy="369332"/>
          </a:xfrm>
          <a:prstGeom prst="rect">
            <a:avLst/>
          </a:prstGeom>
          <a:noFill/>
        </p:spPr>
        <p:txBody>
          <a:bodyPr wrap="none" rtlCol="0">
            <a:spAutoFit/>
          </a:bodyPr>
          <a:lstStyle/>
          <a:p>
            <a:r>
              <a:rPr lang="en-US" dirty="0"/>
              <a:t>Q1</a:t>
            </a:r>
          </a:p>
        </p:txBody>
      </p:sp>
      <p:sp>
        <p:nvSpPr>
          <p:cNvPr id="20" name="TextBox 19"/>
          <p:cNvSpPr txBox="1"/>
          <p:nvPr/>
        </p:nvSpPr>
        <p:spPr>
          <a:xfrm>
            <a:off x="8071279" y="5377934"/>
            <a:ext cx="466794" cy="369332"/>
          </a:xfrm>
          <a:prstGeom prst="rect">
            <a:avLst/>
          </a:prstGeom>
          <a:noFill/>
        </p:spPr>
        <p:txBody>
          <a:bodyPr wrap="none" rtlCol="0">
            <a:spAutoFit/>
          </a:bodyPr>
          <a:lstStyle/>
          <a:p>
            <a:r>
              <a:rPr lang="en-US" dirty="0"/>
              <a:t>D2</a:t>
            </a:r>
          </a:p>
        </p:txBody>
      </p:sp>
      <p:sp>
        <p:nvSpPr>
          <p:cNvPr id="21" name="TextBox 20"/>
          <p:cNvSpPr txBox="1"/>
          <p:nvPr/>
        </p:nvSpPr>
        <p:spPr>
          <a:xfrm>
            <a:off x="6405329" y="5377934"/>
            <a:ext cx="466794" cy="369332"/>
          </a:xfrm>
          <a:prstGeom prst="rect">
            <a:avLst/>
          </a:prstGeom>
          <a:noFill/>
        </p:spPr>
        <p:txBody>
          <a:bodyPr wrap="none" rtlCol="0">
            <a:spAutoFit/>
          </a:bodyPr>
          <a:lstStyle/>
          <a:p>
            <a:r>
              <a:rPr lang="en-US" dirty="0"/>
              <a:t>D1</a:t>
            </a:r>
          </a:p>
        </p:txBody>
      </p:sp>
      <p:cxnSp>
        <p:nvCxnSpPr>
          <p:cNvPr id="23" name="Straight Connector 22"/>
          <p:cNvCxnSpPr/>
          <p:nvPr/>
        </p:nvCxnSpPr>
        <p:spPr>
          <a:xfrm flipV="1">
            <a:off x="5562600" y="3505203"/>
            <a:ext cx="0" cy="2356549"/>
          </a:xfrm>
          <a:prstGeom prst="line">
            <a:avLst/>
          </a:prstGeom>
        </p:spPr>
        <p:style>
          <a:lnRef idx="1">
            <a:schemeClr val="accent1"/>
          </a:lnRef>
          <a:fillRef idx="0">
            <a:schemeClr val="accent1"/>
          </a:fillRef>
          <a:effectRef idx="0">
            <a:schemeClr val="accent1"/>
          </a:effectRef>
          <a:fontRef idx="minor">
            <a:schemeClr val="tx1"/>
          </a:fontRef>
        </p:style>
      </p:cxnSp>
      <p:sp>
        <p:nvSpPr>
          <p:cNvPr id="24" name="TextBox 23"/>
          <p:cNvSpPr txBox="1"/>
          <p:nvPr/>
        </p:nvSpPr>
        <p:spPr>
          <a:xfrm>
            <a:off x="2133600" y="4806434"/>
            <a:ext cx="428322" cy="369332"/>
          </a:xfrm>
          <a:prstGeom prst="rect">
            <a:avLst/>
          </a:prstGeom>
          <a:noFill/>
        </p:spPr>
        <p:txBody>
          <a:bodyPr wrap="none" rtlCol="0">
            <a:spAutoFit/>
          </a:bodyPr>
          <a:lstStyle/>
          <a:p>
            <a:r>
              <a:rPr lang="en-US" dirty="0"/>
              <a:t>P1</a:t>
            </a:r>
          </a:p>
        </p:txBody>
      </p:sp>
      <p:cxnSp>
        <p:nvCxnSpPr>
          <p:cNvPr id="26" name="Straight Connector 25"/>
          <p:cNvCxnSpPr/>
          <p:nvPr/>
        </p:nvCxnSpPr>
        <p:spPr>
          <a:xfrm flipH="1">
            <a:off x="2553908" y="3505200"/>
            <a:ext cx="3008692" cy="0"/>
          </a:xfrm>
          <a:prstGeom prst="line">
            <a:avLst/>
          </a:prstGeom>
        </p:spPr>
        <p:style>
          <a:lnRef idx="1">
            <a:schemeClr val="accent1"/>
          </a:lnRef>
          <a:fillRef idx="0">
            <a:schemeClr val="accent1"/>
          </a:fillRef>
          <a:effectRef idx="0">
            <a:schemeClr val="accent1"/>
          </a:effectRef>
          <a:fontRef idx="minor">
            <a:schemeClr val="tx1"/>
          </a:fontRef>
        </p:style>
      </p:cxnSp>
      <p:sp>
        <p:nvSpPr>
          <p:cNvPr id="27" name="TextBox 26"/>
          <p:cNvSpPr txBox="1"/>
          <p:nvPr/>
        </p:nvSpPr>
        <p:spPr>
          <a:xfrm>
            <a:off x="1865692" y="3320534"/>
            <a:ext cx="724878" cy="369332"/>
          </a:xfrm>
          <a:prstGeom prst="rect">
            <a:avLst/>
          </a:prstGeom>
          <a:noFill/>
        </p:spPr>
        <p:txBody>
          <a:bodyPr wrap="none" rtlCol="0">
            <a:spAutoFit/>
          </a:bodyPr>
          <a:lstStyle/>
          <a:p>
            <a:r>
              <a:rPr lang="en-US" dirty="0"/>
              <a:t>P1+V</a:t>
            </a:r>
          </a:p>
        </p:txBody>
      </p:sp>
      <p:sp>
        <p:nvSpPr>
          <p:cNvPr id="28" name="TextBox 27"/>
          <p:cNvSpPr txBox="1"/>
          <p:nvPr/>
        </p:nvSpPr>
        <p:spPr>
          <a:xfrm>
            <a:off x="2007558" y="2634734"/>
            <a:ext cx="389850" cy="369332"/>
          </a:xfrm>
          <a:prstGeom prst="rect">
            <a:avLst/>
          </a:prstGeom>
          <a:noFill/>
        </p:spPr>
        <p:txBody>
          <a:bodyPr wrap="none" rtlCol="0">
            <a:spAutoFit/>
          </a:bodyPr>
          <a:lstStyle/>
          <a:p>
            <a:r>
              <a:rPr lang="en-US" dirty="0" err="1"/>
              <a:t>Pr</a:t>
            </a:r>
            <a:endParaRPr lang="en-US" dirty="0"/>
          </a:p>
        </p:txBody>
      </p:sp>
      <p:cxnSp>
        <p:nvCxnSpPr>
          <p:cNvPr id="30" name="Straight Connector 29"/>
          <p:cNvCxnSpPr/>
          <p:nvPr/>
        </p:nvCxnSpPr>
        <p:spPr>
          <a:xfrm>
            <a:off x="2590800" y="2805545"/>
            <a:ext cx="2209800"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32" name="Straight Connector 31"/>
          <p:cNvCxnSpPr/>
          <p:nvPr/>
        </p:nvCxnSpPr>
        <p:spPr>
          <a:xfrm>
            <a:off x="4800603" y="2819400"/>
            <a:ext cx="6927" cy="2947008"/>
          </a:xfrm>
          <a:prstGeom prst="line">
            <a:avLst/>
          </a:prstGeom>
        </p:spPr>
        <p:style>
          <a:lnRef idx="1">
            <a:schemeClr val="accent1"/>
          </a:lnRef>
          <a:fillRef idx="0">
            <a:schemeClr val="accent1"/>
          </a:fillRef>
          <a:effectRef idx="0">
            <a:schemeClr val="accent1"/>
          </a:effectRef>
          <a:fontRef idx="minor">
            <a:schemeClr val="tx1"/>
          </a:fontRef>
        </p:style>
      </p:cxnSp>
      <p:sp>
        <p:nvSpPr>
          <p:cNvPr id="35" name="TextBox 34"/>
          <p:cNvSpPr txBox="1"/>
          <p:nvPr/>
        </p:nvSpPr>
        <p:spPr>
          <a:xfrm>
            <a:off x="4652221" y="5867582"/>
            <a:ext cx="497252" cy="400110"/>
          </a:xfrm>
          <a:prstGeom prst="rect">
            <a:avLst/>
          </a:prstGeom>
          <a:noFill/>
        </p:spPr>
        <p:txBody>
          <a:bodyPr wrap="none" rtlCol="0">
            <a:spAutoFit/>
          </a:bodyPr>
          <a:lstStyle/>
          <a:p>
            <a:r>
              <a:rPr lang="en-US" sz="2000" b="1" dirty="0" err="1">
                <a:solidFill>
                  <a:srgbClr val="C00000"/>
                </a:solidFill>
              </a:rPr>
              <a:t>Qr</a:t>
            </a:r>
            <a:endParaRPr lang="en-US" sz="2000" b="1" dirty="0">
              <a:solidFill>
                <a:srgbClr val="C00000"/>
              </a:solidFill>
            </a:endParaRPr>
          </a:p>
        </p:txBody>
      </p:sp>
      <p:sp>
        <p:nvSpPr>
          <p:cNvPr id="37" name="TextBox 36"/>
          <p:cNvSpPr txBox="1"/>
          <p:nvPr/>
        </p:nvSpPr>
        <p:spPr>
          <a:xfrm>
            <a:off x="5011579" y="2619279"/>
            <a:ext cx="338554" cy="369332"/>
          </a:xfrm>
          <a:prstGeom prst="rect">
            <a:avLst/>
          </a:prstGeom>
          <a:noFill/>
        </p:spPr>
        <p:txBody>
          <a:bodyPr wrap="none" rtlCol="0">
            <a:spAutoFit/>
          </a:bodyPr>
          <a:lstStyle/>
          <a:p>
            <a:r>
              <a:rPr lang="en-US" dirty="0"/>
              <a:t>R</a:t>
            </a:r>
          </a:p>
        </p:txBody>
      </p:sp>
      <p:sp>
        <p:nvSpPr>
          <p:cNvPr id="39" name="Title 38"/>
          <p:cNvSpPr>
            <a:spLocks noGrp="1"/>
          </p:cNvSpPr>
          <p:nvPr>
            <p:ph type="title"/>
          </p:nvPr>
        </p:nvSpPr>
        <p:spPr>
          <a:xfrm>
            <a:off x="1092170" y="-141715"/>
            <a:ext cx="9829800" cy="1143000"/>
          </a:xfrm>
        </p:spPr>
        <p:txBody>
          <a:bodyPr>
            <a:normAutofit/>
          </a:bodyPr>
          <a:lstStyle/>
          <a:p>
            <a:r>
              <a:rPr lang="en-US" dirty="0"/>
              <a:t>Anticompetitive Vertical Restraint #1 (Output Falls)</a:t>
            </a:r>
            <a:endParaRPr lang="en-US" sz="2400" dirty="0"/>
          </a:p>
        </p:txBody>
      </p:sp>
      <p:sp>
        <p:nvSpPr>
          <p:cNvPr id="40" name="Content Placeholder 39"/>
          <p:cNvSpPr>
            <a:spLocks noGrp="1"/>
          </p:cNvSpPr>
          <p:nvPr>
            <p:ph idx="1"/>
          </p:nvPr>
        </p:nvSpPr>
        <p:spPr/>
        <p:txBody>
          <a:bodyPr/>
          <a:lstStyle/>
          <a:p>
            <a:pPr marL="0" indent="0">
              <a:buNone/>
            </a:pPr>
            <a:r>
              <a:rPr lang="en-US" dirty="0"/>
              <a:t> </a:t>
            </a:r>
          </a:p>
        </p:txBody>
      </p:sp>
      <p:sp>
        <p:nvSpPr>
          <p:cNvPr id="41" name="TextBox 40"/>
          <p:cNvSpPr txBox="1"/>
          <p:nvPr/>
        </p:nvSpPr>
        <p:spPr>
          <a:xfrm>
            <a:off x="5065173" y="1061149"/>
            <a:ext cx="6839965" cy="1477328"/>
          </a:xfrm>
          <a:prstGeom prst="rect">
            <a:avLst/>
          </a:prstGeom>
          <a:noFill/>
          <a:ln>
            <a:solidFill>
              <a:srgbClr val="C00000"/>
            </a:solidFill>
          </a:ln>
        </p:spPr>
        <p:txBody>
          <a:bodyPr wrap="square" rtlCol="0">
            <a:spAutoFit/>
          </a:bodyPr>
          <a:lstStyle/>
          <a:p>
            <a:r>
              <a:rPr lang="en-US" dirty="0">
                <a:solidFill>
                  <a:srgbClr val="C00000"/>
                </a:solidFill>
              </a:rPr>
              <a:t>Here, the restraint increases product value by V for all consumers and demand up to D2. The new nominal price </a:t>
            </a:r>
            <a:r>
              <a:rPr lang="en-US" dirty="0" err="1">
                <a:solidFill>
                  <a:srgbClr val="C00000"/>
                </a:solidFill>
              </a:rPr>
              <a:t>Pr</a:t>
            </a:r>
            <a:r>
              <a:rPr lang="en-US" dirty="0">
                <a:solidFill>
                  <a:srgbClr val="C00000"/>
                </a:solidFill>
              </a:rPr>
              <a:t> exceeds the increase in value V. The quality-adjusted price rises by more than quality </a:t>
            </a:r>
            <a:br>
              <a:rPr lang="en-US" dirty="0">
                <a:solidFill>
                  <a:srgbClr val="C00000"/>
                </a:solidFill>
              </a:rPr>
            </a:br>
            <a:r>
              <a:rPr lang="en-US" dirty="0">
                <a:solidFill>
                  <a:srgbClr val="C00000"/>
                </a:solidFill>
              </a:rPr>
              <a:t>(i.e., </a:t>
            </a:r>
            <a:r>
              <a:rPr lang="en-US" dirty="0" err="1">
                <a:solidFill>
                  <a:srgbClr val="C00000"/>
                </a:solidFill>
              </a:rPr>
              <a:t>Pr</a:t>
            </a:r>
            <a:r>
              <a:rPr lang="en-US" dirty="0">
                <a:solidFill>
                  <a:srgbClr val="C00000"/>
                </a:solidFill>
              </a:rPr>
              <a:t>-V&gt;P1) for all consumers and output falls.  Consumer welfare falls because  the quality-adjusted price rises.</a:t>
            </a:r>
          </a:p>
        </p:txBody>
      </p:sp>
      <p:sp>
        <p:nvSpPr>
          <p:cNvPr id="2" name="Oval 1"/>
          <p:cNvSpPr/>
          <p:nvPr/>
        </p:nvSpPr>
        <p:spPr>
          <a:xfrm>
            <a:off x="5485778" y="4782131"/>
            <a:ext cx="189291" cy="183573"/>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TextBox 28"/>
          <p:cNvSpPr txBox="1"/>
          <p:nvPr/>
        </p:nvSpPr>
        <p:spPr>
          <a:xfrm>
            <a:off x="5655692" y="4587843"/>
            <a:ext cx="351378" cy="369332"/>
          </a:xfrm>
          <a:prstGeom prst="rect">
            <a:avLst/>
          </a:prstGeom>
          <a:noFill/>
        </p:spPr>
        <p:txBody>
          <a:bodyPr wrap="none" rtlCol="0">
            <a:spAutoFit/>
          </a:bodyPr>
          <a:lstStyle/>
          <a:p>
            <a:r>
              <a:rPr lang="en-US" dirty="0"/>
              <a:t>A</a:t>
            </a:r>
          </a:p>
        </p:txBody>
      </p:sp>
      <p:sp>
        <p:nvSpPr>
          <p:cNvPr id="4" name="Slide Number Placeholder 3"/>
          <p:cNvSpPr>
            <a:spLocks noGrp="1"/>
          </p:cNvSpPr>
          <p:nvPr>
            <p:ph type="sldNum" sz="quarter" idx="12"/>
          </p:nvPr>
        </p:nvSpPr>
        <p:spPr/>
        <p:txBody>
          <a:bodyPr/>
          <a:lstStyle/>
          <a:p>
            <a:fld id="{9F21919D-CBDE-4B0B-9CE3-9DF67345EEEA}" type="slidenum">
              <a:rPr lang="en-US" smtClean="0"/>
              <a:t>29</a:t>
            </a:fld>
            <a:endParaRPr lang="en-US" dirty="0"/>
          </a:p>
        </p:txBody>
      </p:sp>
      <p:cxnSp>
        <p:nvCxnSpPr>
          <p:cNvPr id="34" name="Straight Connector 33">
            <a:extLst>
              <a:ext uri="{FF2B5EF4-FFF2-40B4-BE49-F238E27FC236}">
                <a16:creationId xmlns:a16="http://schemas.microsoft.com/office/drawing/2014/main" id="{AC9D0073-E50E-4EF8-94B4-8D5413BDFB34}"/>
              </a:ext>
            </a:extLst>
          </p:cNvPr>
          <p:cNvCxnSpPr/>
          <p:nvPr/>
        </p:nvCxnSpPr>
        <p:spPr>
          <a:xfrm flipH="1">
            <a:off x="2553908" y="3505203"/>
            <a:ext cx="3008692" cy="0"/>
          </a:xfrm>
          <a:prstGeom prst="line">
            <a:avLst/>
          </a:prstGeom>
        </p:spPr>
        <p:style>
          <a:lnRef idx="1">
            <a:schemeClr val="accent1"/>
          </a:lnRef>
          <a:fillRef idx="0">
            <a:schemeClr val="accent1"/>
          </a:fillRef>
          <a:effectRef idx="0">
            <a:schemeClr val="accent1"/>
          </a:effectRef>
          <a:fontRef idx="minor">
            <a:schemeClr val="tx1"/>
          </a:fontRef>
        </p:style>
      </p:cxnSp>
      <p:sp>
        <p:nvSpPr>
          <p:cNvPr id="9" name="Right Triangle 8">
            <a:extLst>
              <a:ext uri="{FF2B5EF4-FFF2-40B4-BE49-F238E27FC236}">
                <a16:creationId xmlns:a16="http://schemas.microsoft.com/office/drawing/2014/main" id="{54D4DD46-A96E-4EF3-8857-ADB6B631AB9F}"/>
              </a:ext>
            </a:extLst>
          </p:cNvPr>
          <p:cNvSpPr/>
          <p:nvPr/>
        </p:nvSpPr>
        <p:spPr>
          <a:xfrm>
            <a:off x="4781571" y="2840820"/>
            <a:ext cx="781030" cy="645329"/>
          </a:xfrm>
          <a:prstGeom prst="rtTriangle">
            <a:avLst/>
          </a:prstGeom>
          <a:solidFill>
            <a:schemeClr val="accent4">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Oval 24"/>
          <p:cNvSpPr/>
          <p:nvPr/>
        </p:nvSpPr>
        <p:spPr>
          <a:xfrm>
            <a:off x="4757926" y="2726463"/>
            <a:ext cx="189291" cy="183573"/>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TextBox 30">
            <a:extLst>
              <a:ext uri="{FF2B5EF4-FFF2-40B4-BE49-F238E27FC236}">
                <a16:creationId xmlns:a16="http://schemas.microsoft.com/office/drawing/2014/main" id="{3C6DE1ED-14AF-408A-BBE7-82A2CFC23580}"/>
              </a:ext>
            </a:extLst>
          </p:cNvPr>
          <p:cNvSpPr txBox="1"/>
          <p:nvPr/>
        </p:nvSpPr>
        <p:spPr>
          <a:xfrm>
            <a:off x="7530681" y="3403523"/>
            <a:ext cx="2409225" cy="646331"/>
          </a:xfrm>
          <a:prstGeom prst="rect">
            <a:avLst/>
          </a:prstGeom>
          <a:noFill/>
          <a:ln>
            <a:solidFill>
              <a:schemeClr val="accent1"/>
            </a:solidFill>
          </a:ln>
        </p:spPr>
        <p:txBody>
          <a:bodyPr wrap="square" rtlCol="0">
            <a:spAutoFit/>
          </a:bodyPr>
          <a:lstStyle/>
          <a:p>
            <a:r>
              <a:rPr lang="en-US" b="1" i="1" dirty="0">
                <a:solidFill>
                  <a:srgbClr val="0070C0"/>
                </a:solidFill>
              </a:rPr>
              <a:t>W= wholesale price; </a:t>
            </a:r>
          </a:p>
          <a:p>
            <a:r>
              <a:rPr lang="en-US" b="1" i="1" dirty="0">
                <a:solidFill>
                  <a:srgbClr val="0070C0"/>
                </a:solidFill>
              </a:rPr>
              <a:t>Cr = retailing cost</a:t>
            </a:r>
            <a:endParaRPr lang="en-US" b="1" dirty="0">
              <a:solidFill>
                <a:srgbClr val="0070C0"/>
              </a:solidFill>
            </a:endParaRPr>
          </a:p>
        </p:txBody>
      </p:sp>
    </p:spTree>
    <p:extLst>
      <p:ext uri="{BB962C8B-B14F-4D97-AF65-F5344CB8AC3E}">
        <p14:creationId xmlns:p14="http://schemas.microsoft.com/office/powerpoint/2010/main" val="236537975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6D61058-0EDD-4E6C-B988-6E6C94F2A613}"/>
              </a:ext>
            </a:extLst>
          </p:cNvPr>
          <p:cNvSpPr>
            <a:spLocks noGrp="1"/>
          </p:cNvSpPr>
          <p:nvPr>
            <p:ph type="title"/>
          </p:nvPr>
        </p:nvSpPr>
        <p:spPr/>
        <p:txBody>
          <a:bodyPr/>
          <a:lstStyle/>
          <a:p>
            <a:r>
              <a:rPr lang="en-US" dirty="0"/>
              <a:t>Scope of Restraints</a:t>
            </a:r>
          </a:p>
        </p:txBody>
      </p:sp>
      <p:sp>
        <p:nvSpPr>
          <p:cNvPr id="3" name="Content Placeholder 2">
            <a:extLst>
              <a:ext uri="{FF2B5EF4-FFF2-40B4-BE49-F238E27FC236}">
                <a16:creationId xmlns:a16="http://schemas.microsoft.com/office/drawing/2014/main" id="{B24AC534-1DFF-4020-ADC5-B39F706C3ECF}"/>
              </a:ext>
            </a:extLst>
          </p:cNvPr>
          <p:cNvSpPr>
            <a:spLocks noGrp="1"/>
          </p:cNvSpPr>
          <p:nvPr>
            <p:ph idx="1"/>
          </p:nvPr>
        </p:nvSpPr>
        <p:spPr>
          <a:xfrm>
            <a:off x="762000" y="1478584"/>
            <a:ext cx="9144000" cy="5121275"/>
          </a:xfrm>
        </p:spPr>
        <p:txBody>
          <a:bodyPr>
            <a:normAutofit fontScale="70000" lnSpcReduction="20000"/>
          </a:bodyPr>
          <a:lstStyle/>
          <a:p>
            <a:r>
              <a:rPr lang="en-US" dirty="0"/>
              <a:t>Consider relations between a manufacturer and its distributors (retailers and wholesalers)</a:t>
            </a:r>
          </a:p>
          <a:p>
            <a:r>
              <a:rPr lang="en-US" dirty="0" err="1">
                <a:solidFill>
                  <a:srgbClr val="C00000"/>
                </a:solidFill>
              </a:rPr>
              <a:t>Intrabrand</a:t>
            </a:r>
            <a:r>
              <a:rPr lang="en-US" dirty="0">
                <a:solidFill>
                  <a:srgbClr val="C00000"/>
                </a:solidFill>
              </a:rPr>
              <a:t>: </a:t>
            </a:r>
            <a:r>
              <a:rPr lang="en-US" dirty="0"/>
              <a:t>Restraints on distributor conduct with respect to </a:t>
            </a:r>
            <a:br>
              <a:rPr lang="en-US" dirty="0"/>
            </a:br>
            <a:r>
              <a:rPr lang="en-US" dirty="0">
                <a:solidFill>
                  <a:srgbClr val="C00000"/>
                </a:solidFill>
              </a:rPr>
              <a:t>manufacturer’s own products</a:t>
            </a:r>
          </a:p>
          <a:p>
            <a:pPr lvl="1"/>
            <a:r>
              <a:rPr lang="en-US" dirty="0"/>
              <a:t>Price restraints: minimum resale prices; maximum resale prices (RPM = resale price maintenance)</a:t>
            </a:r>
          </a:p>
          <a:p>
            <a:pPr lvl="1"/>
            <a:r>
              <a:rPr lang="en-US" dirty="0"/>
              <a:t>Non-price restraint: territorial (geographical) restrictions on sales; customer restrictions; advertising duties or restrictions </a:t>
            </a:r>
            <a:br>
              <a:rPr lang="en-US" dirty="0"/>
            </a:br>
            <a:endParaRPr lang="en-US" dirty="0"/>
          </a:p>
          <a:p>
            <a:r>
              <a:rPr lang="en-US" dirty="0">
                <a:solidFill>
                  <a:srgbClr val="C00000"/>
                </a:solidFill>
              </a:rPr>
              <a:t>Interbrand: </a:t>
            </a:r>
            <a:r>
              <a:rPr lang="en-US" dirty="0"/>
              <a:t>Restraints on distributor conduct with respect to </a:t>
            </a:r>
            <a:br>
              <a:rPr lang="en-US" dirty="0"/>
            </a:br>
            <a:r>
              <a:rPr lang="en-US" dirty="0">
                <a:solidFill>
                  <a:srgbClr val="C00000"/>
                </a:solidFill>
              </a:rPr>
              <a:t>other manufacturers’ products</a:t>
            </a:r>
          </a:p>
          <a:p>
            <a:pPr lvl="1"/>
            <a:r>
              <a:rPr lang="en-US" dirty="0"/>
              <a:t>Exclusive dealing (other products may not be sold; or perhaps advertised)</a:t>
            </a:r>
          </a:p>
          <a:p>
            <a:pPr lvl="1"/>
            <a:r>
              <a:rPr lang="en-US" dirty="0"/>
              <a:t>Tying (other products may not be purchased)</a:t>
            </a:r>
          </a:p>
          <a:p>
            <a:pPr lvl="1"/>
            <a:r>
              <a:rPr lang="en-US" dirty="0"/>
              <a:t>Retail MFNs (other products may not be priced lower)</a:t>
            </a:r>
          </a:p>
          <a:p>
            <a:pPr lvl="1"/>
            <a:r>
              <a:rPr lang="en-US" dirty="0"/>
              <a:t>Wholesale MFNs (may not pay less to other manufacturers for similar product)</a:t>
            </a:r>
            <a:br>
              <a:rPr lang="en-US" dirty="0"/>
            </a:br>
            <a:endParaRPr lang="en-US" dirty="0"/>
          </a:p>
          <a:p>
            <a:r>
              <a:rPr lang="en-US" dirty="0"/>
              <a:t>Discuss Intrabrand today, turn to tying, exclusive dealing, and MFNs next</a:t>
            </a:r>
          </a:p>
        </p:txBody>
      </p:sp>
      <p:sp>
        <p:nvSpPr>
          <p:cNvPr id="4" name="Slide Number Placeholder 3">
            <a:extLst>
              <a:ext uri="{FF2B5EF4-FFF2-40B4-BE49-F238E27FC236}">
                <a16:creationId xmlns:a16="http://schemas.microsoft.com/office/drawing/2014/main" id="{1CD90FF7-9944-42FB-B4F2-DF07882ECF58}"/>
              </a:ext>
            </a:extLst>
          </p:cNvPr>
          <p:cNvSpPr>
            <a:spLocks noGrp="1"/>
          </p:cNvSpPr>
          <p:nvPr>
            <p:ph type="sldNum" sz="quarter" idx="12"/>
          </p:nvPr>
        </p:nvSpPr>
        <p:spPr/>
        <p:txBody>
          <a:bodyPr/>
          <a:lstStyle/>
          <a:p>
            <a:fld id="{9F21919D-CBDE-4B0B-9CE3-9DF67345EEEA}" type="slidenum">
              <a:rPr lang="en-US" smtClean="0"/>
              <a:t>3</a:t>
            </a:fld>
            <a:endParaRPr lang="en-US"/>
          </a:p>
        </p:txBody>
      </p:sp>
    </p:spTree>
    <p:extLst>
      <p:ext uri="{BB962C8B-B14F-4D97-AF65-F5344CB8AC3E}">
        <p14:creationId xmlns:p14="http://schemas.microsoft.com/office/powerpoint/2010/main" val="202542400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0358B2D5-30C5-4731-97D9-DCF9BF60E684}"/>
              </a:ext>
            </a:extLst>
          </p:cNvPr>
          <p:cNvSpPr/>
          <p:nvPr/>
        </p:nvSpPr>
        <p:spPr>
          <a:xfrm>
            <a:off x="2572017" y="3960791"/>
            <a:ext cx="3295383" cy="575823"/>
          </a:xfrm>
          <a:prstGeom prst="rect">
            <a:avLst/>
          </a:pr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accent2">
                  <a:lumMod val="20000"/>
                  <a:lumOff val="80000"/>
                </a:schemeClr>
              </a:solidFill>
            </a:endParaRPr>
          </a:p>
        </p:txBody>
      </p:sp>
      <p:cxnSp>
        <p:nvCxnSpPr>
          <p:cNvPr id="3" name="Straight Connector 2"/>
          <p:cNvCxnSpPr/>
          <p:nvPr/>
        </p:nvCxnSpPr>
        <p:spPr>
          <a:xfrm>
            <a:off x="2590800" y="668482"/>
            <a:ext cx="0" cy="5105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 name="Straight Connector 5"/>
          <p:cNvCxnSpPr/>
          <p:nvPr/>
        </p:nvCxnSpPr>
        <p:spPr>
          <a:xfrm>
            <a:off x="2590800" y="5773882"/>
            <a:ext cx="6400800"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p:nvCxnSpPr>
        <p:spPr>
          <a:xfrm>
            <a:off x="2590803" y="2133600"/>
            <a:ext cx="3934691" cy="3657600"/>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a:off x="2590800" y="1957596"/>
            <a:ext cx="5625884" cy="3420341"/>
          </a:xfrm>
          <a:prstGeom prst="line">
            <a:avLst/>
          </a:prstGeom>
          <a:ln w="38100"/>
        </p:spPr>
        <p:style>
          <a:lnRef idx="1">
            <a:schemeClr val="accent1"/>
          </a:lnRef>
          <a:fillRef idx="0">
            <a:schemeClr val="accent1"/>
          </a:fillRef>
          <a:effectRef idx="0">
            <a:schemeClr val="accent1"/>
          </a:effectRef>
          <a:fontRef idx="minor">
            <a:schemeClr val="tx1"/>
          </a:fontRef>
        </p:style>
      </p:cxnSp>
      <p:sp>
        <p:nvSpPr>
          <p:cNvPr id="16" name="TextBox 15"/>
          <p:cNvSpPr txBox="1"/>
          <p:nvPr/>
        </p:nvSpPr>
        <p:spPr>
          <a:xfrm>
            <a:off x="7986884" y="4376971"/>
            <a:ext cx="838200" cy="369332"/>
          </a:xfrm>
          <a:prstGeom prst="rect">
            <a:avLst/>
          </a:prstGeom>
          <a:noFill/>
        </p:spPr>
        <p:txBody>
          <a:bodyPr wrap="square" rtlCol="0">
            <a:spAutoFit/>
          </a:bodyPr>
          <a:lstStyle/>
          <a:p>
            <a:r>
              <a:rPr lang="en-US" dirty="0" err="1"/>
              <a:t>W+Cr</a:t>
            </a:r>
            <a:endParaRPr lang="en-US" dirty="0"/>
          </a:p>
        </p:txBody>
      </p:sp>
      <p:sp>
        <p:nvSpPr>
          <p:cNvPr id="17" name="TextBox 16"/>
          <p:cNvSpPr txBox="1"/>
          <p:nvPr/>
        </p:nvSpPr>
        <p:spPr>
          <a:xfrm>
            <a:off x="4932687" y="5870862"/>
            <a:ext cx="428322" cy="369332"/>
          </a:xfrm>
          <a:prstGeom prst="rect">
            <a:avLst/>
          </a:prstGeom>
          <a:noFill/>
        </p:spPr>
        <p:txBody>
          <a:bodyPr wrap="none" rtlCol="0">
            <a:spAutoFit/>
          </a:bodyPr>
          <a:lstStyle/>
          <a:p>
            <a:r>
              <a:rPr lang="en-US" dirty="0"/>
              <a:t>Q</a:t>
            </a:r>
            <a:r>
              <a:rPr lang="en-US" baseline="-25000" dirty="0"/>
              <a:t>1</a:t>
            </a:r>
          </a:p>
        </p:txBody>
      </p:sp>
      <p:sp>
        <p:nvSpPr>
          <p:cNvPr id="20" name="TextBox 19"/>
          <p:cNvSpPr txBox="1"/>
          <p:nvPr/>
        </p:nvSpPr>
        <p:spPr>
          <a:xfrm>
            <a:off x="8071279" y="5377934"/>
            <a:ext cx="466794" cy="369332"/>
          </a:xfrm>
          <a:prstGeom prst="rect">
            <a:avLst/>
          </a:prstGeom>
          <a:noFill/>
        </p:spPr>
        <p:txBody>
          <a:bodyPr wrap="none" rtlCol="0">
            <a:spAutoFit/>
          </a:bodyPr>
          <a:lstStyle/>
          <a:p>
            <a:r>
              <a:rPr lang="en-US" dirty="0"/>
              <a:t>D2</a:t>
            </a:r>
          </a:p>
        </p:txBody>
      </p:sp>
      <p:sp>
        <p:nvSpPr>
          <p:cNvPr id="21" name="TextBox 20"/>
          <p:cNvSpPr txBox="1"/>
          <p:nvPr/>
        </p:nvSpPr>
        <p:spPr>
          <a:xfrm>
            <a:off x="6405329" y="5377934"/>
            <a:ext cx="466794" cy="369332"/>
          </a:xfrm>
          <a:prstGeom prst="rect">
            <a:avLst/>
          </a:prstGeom>
          <a:noFill/>
        </p:spPr>
        <p:txBody>
          <a:bodyPr wrap="none" rtlCol="0">
            <a:spAutoFit/>
          </a:bodyPr>
          <a:lstStyle/>
          <a:p>
            <a:r>
              <a:rPr lang="en-US" dirty="0"/>
              <a:t>D1</a:t>
            </a:r>
          </a:p>
        </p:txBody>
      </p:sp>
      <p:cxnSp>
        <p:nvCxnSpPr>
          <p:cNvPr id="23" name="Straight Connector 22"/>
          <p:cNvCxnSpPr/>
          <p:nvPr/>
        </p:nvCxnSpPr>
        <p:spPr>
          <a:xfrm flipV="1">
            <a:off x="5188527" y="3514316"/>
            <a:ext cx="0" cy="2356549"/>
          </a:xfrm>
          <a:prstGeom prst="line">
            <a:avLst/>
          </a:prstGeom>
        </p:spPr>
        <p:style>
          <a:lnRef idx="1">
            <a:schemeClr val="accent1"/>
          </a:lnRef>
          <a:fillRef idx="0">
            <a:schemeClr val="accent1"/>
          </a:fillRef>
          <a:effectRef idx="0">
            <a:schemeClr val="accent1"/>
          </a:effectRef>
          <a:fontRef idx="minor">
            <a:schemeClr val="tx1"/>
          </a:fontRef>
        </p:style>
      </p:cxnSp>
      <p:sp>
        <p:nvSpPr>
          <p:cNvPr id="24" name="TextBox 23"/>
          <p:cNvSpPr txBox="1"/>
          <p:nvPr/>
        </p:nvSpPr>
        <p:spPr>
          <a:xfrm>
            <a:off x="2025471" y="4376971"/>
            <a:ext cx="389850" cy="369332"/>
          </a:xfrm>
          <a:prstGeom prst="rect">
            <a:avLst/>
          </a:prstGeom>
          <a:noFill/>
        </p:spPr>
        <p:txBody>
          <a:bodyPr wrap="none" rtlCol="0">
            <a:spAutoFit/>
          </a:bodyPr>
          <a:lstStyle/>
          <a:p>
            <a:r>
              <a:rPr lang="en-US" dirty="0"/>
              <a:t>P</a:t>
            </a:r>
            <a:r>
              <a:rPr lang="en-US" baseline="-25000" dirty="0"/>
              <a:t>1</a:t>
            </a:r>
          </a:p>
        </p:txBody>
      </p:sp>
      <p:sp>
        <p:nvSpPr>
          <p:cNvPr id="28" name="TextBox 27"/>
          <p:cNvSpPr txBox="1"/>
          <p:nvPr/>
        </p:nvSpPr>
        <p:spPr>
          <a:xfrm>
            <a:off x="2054046" y="3776122"/>
            <a:ext cx="428322" cy="369332"/>
          </a:xfrm>
          <a:prstGeom prst="rect">
            <a:avLst/>
          </a:prstGeom>
          <a:noFill/>
        </p:spPr>
        <p:txBody>
          <a:bodyPr wrap="none" rtlCol="0">
            <a:spAutoFit/>
          </a:bodyPr>
          <a:lstStyle/>
          <a:p>
            <a:r>
              <a:rPr lang="en-US" b="1" dirty="0" err="1">
                <a:solidFill>
                  <a:srgbClr val="C00000"/>
                </a:solidFill>
              </a:rPr>
              <a:t>Pr</a:t>
            </a:r>
            <a:endParaRPr lang="en-US" b="1" dirty="0">
              <a:solidFill>
                <a:srgbClr val="C00000"/>
              </a:solidFill>
            </a:endParaRPr>
          </a:p>
        </p:txBody>
      </p:sp>
      <p:cxnSp>
        <p:nvCxnSpPr>
          <p:cNvPr id="32" name="Straight Connector 31"/>
          <p:cNvCxnSpPr/>
          <p:nvPr/>
        </p:nvCxnSpPr>
        <p:spPr>
          <a:xfrm>
            <a:off x="5889137" y="3879182"/>
            <a:ext cx="0" cy="1868087"/>
          </a:xfrm>
          <a:prstGeom prst="line">
            <a:avLst/>
          </a:prstGeom>
        </p:spPr>
        <p:style>
          <a:lnRef idx="1">
            <a:schemeClr val="accent1"/>
          </a:lnRef>
          <a:fillRef idx="0">
            <a:schemeClr val="accent1"/>
          </a:fillRef>
          <a:effectRef idx="0">
            <a:schemeClr val="accent1"/>
          </a:effectRef>
          <a:fontRef idx="minor">
            <a:schemeClr val="tx1"/>
          </a:fontRef>
        </p:style>
      </p:cxnSp>
      <p:sp>
        <p:nvSpPr>
          <p:cNvPr id="35" name="TextBox 34"/>
          <p:cNvSpPr txBox="1"/>
          <p:nvPr/>
        </p:nvSpPr>
        <p:spPr>
          <a:xfrm>
            <a:off x="5791200" y="5870862"/>
            <a:ext cx="497252" cy="400110"/>
          </a:xfrm>
          <a:prstGeom prst="rect">
            <a:avLst/>
          </a:prstGeom>
          <a:noFill/>
        </p:spPr>
        <p:txBody>
          <a:bodyPr wrap="none" rtlCol="0">
            <a:spAutoFit/>
          </a:bodyPr>
          <a:lstStyle/>
          <a:p>
            <a:r>
              <a:rPr lang="en-US" sz="2000" b="1" dirty="0" err="1">
                <a:solidFill>
                  <a:srgbClr val="C00000"/>
                </a:solidFill>
              </a:rPr>
              <a:t>Qr</a:t>
            </a:r>
            <a:endParaRPr lang="en-US" sz="2000" b="1" dirty="0">
              <a:solidFill>
                <a:srgbClr val="C00000"/>
              </a:solidFill>
            </a:endParaRPr>
          </a:p>
        </p:txBody>
      </p:sp>
      <p:sp>
        <p:nvSpPr>
          <p:cNvPr id="37" name="TextBox 36"/>
          <p:cNvSpPr txBox="1"/>
          <p:nvPr/>
        </p:nvSpPr>
        <p:spPr>
          <a:xfrm>
            <a:off x="6095629" y="3717481"/>
            <a:ext cx="338554" cy="369332"/>
          </a:xfrm>
          <a:prstGeom prst="rect">
            <a:avLst/>
          </a:prstGeom>
          <a:noFill/>
        </p:spPr>
        <p:txBody>
          <a:bodyPr wrap="none" rtlCol="0">
            <a:spAutoFit/>
          </a:bodyPr>
          <a:lstStyle/>
          <a:p>
            <a:r>
              <a:rPr lang="en-US" dirty="0"/>
              <a:t>R</a:t>
            </a:r>
          </a:p>
        </p:txBody>
      </p:sp>
      <p:sp>
        <p:nvSpPr>
          <p:cNvPr id="39" name="Title 38"/>
          <p:cNvSpPr>
            <a:spLocks noGrp="1"/>
          </p:cNvSpPr>
          <p:nvPr>
            <p:ph type="title"/>
          </p:nvPr>
        </p:nvSpPr>
        <p:spPr>
          <a:xfrm>
            <a:off x="381000" y="-276497"/>
            <a:ext cx="10864158" cy="1143000"/>
          </a:xfrm>
        </p:spPr>
        <p:txBody>
          <a:bodyPr>
            <a:normAutofit/>
          </a:bodyPr>
          <a:lstStyle/>
          <a:p>
            <a:pPr algn="l"/>
            <a:r>
              <a:rPr lang="en-US" dirty="0"/>
              <a:t>Anticompetitive Vertical Restraint #2 (Though Output Rises)</a:t>
            </a:r>
          </a:p>
        </p:txBody>
      </p:sp>
      <p:sp>
        <p:nvSpPr>
          <p:cNvPr id="40" name="Content Placeholder 39"/>
          <p:cNvSpPr>
            <a:spLocks noGrp="1"/>
          </p:cNvSpPr>
          <p:nvPr>
            <p:ph idx="1"/>
          </p:nvPr>
        </p:nvSpPr>
        <p:spPr>
          <a:xfrm>
            <a:off x="663921" y="1600203"/>
            <a:ext cx="10864158" cy="4728920"/>
          </a:xfrm>
        </p:spPr>
        <p:txBody>
          <a:bodyPr/>
          <a:lstStyle/>
          <a:p>
            <a:pPr marL="0" indent="0">
              <a:buNone/>
            </a:pPr>
            <a:r>
              <a:rPr lang="en-US" dirty="0"/>
              <a:t> </a:t>
            </a:r>
          </a:p>
        </p:txBody>
      </p:sp>
      <p:sp>
        <p:nvSpPr>
          <p:cNvPr id="41" name="TextBox 40"/>
          <p:cNvSpPr txBox="1"/>
          <p:nvPr/>
        </p:nvSpPr>
        <p:spPr>
          <a:xfrm>
            <a:off x="4030985" y="659825"/>
            <a:ext cx="8080588" cy="3046988"/>
          </a:xfrm>
          <a:prstGeom prst="rect">
            <a:avLst/>
          </a:prstGeom>
          <a:noFill/>
          <a:ln>
            <a:solidFill>
              <a:srgbClr val="00B050"/>
            </a:solidFill>
          </a:ln>
        </p:spPr>
        <p:txBody>
          <a:bodyPr wrap="square" rtlCol="0">
            <a:spAutoFit/>
          </a:bodyPr>
          <a:lstStyle/>
          <a:p>
            <a:r>
              <a:rPr lang="en-US" sz="1600" b="1" dirty="0">
                <a:solidFill>
                  <a:schemeClr val="accent5">
                    <a:lumMod val="75000"/>
                  </a:schemeClr>
                </a:solidFill>
              </a:rPr>
              <a:t>Product value rises by </a:t>
            </a:r>
            <a:r>
              <a:rPr lang="en-US" sz="1600" b="1" u="sng" dirty="0">
                <a:solidFill>
                  <a:schemeClr val="accent5">
                    <a:lumMod val="75000"/>
                  </a:schemeClr>
                </a:solidFill>
              </a:rPr>
              <a:t>much more</a:t>
            </a:r>
            <a:r>
              <a:rPr lang="en-US" sz="1600" b="1" dirty="0">
                <a:solidFill>
                  <a:schemeClr val="accent5">
                    <a:lumMod val="75000"/>
                  </a:schemeClr>
                </a:solidFill>
              </a:rPr>
              <a:t> for “marginal” consumers than for “inframarginal” ones.  Nominal price </a:t>
            </a:r>
            <a:r>
              <a:rPr lang="en-US" sz="1600" b="1" dirty="0" err="1">
                <a:solidFill>
                  <a:schemeClr val="accent5">
                    <a:lumMod val="75000"/>
                  </a:schemeClr>
                </a:solidFill>
              </a:rPr>
              <a:t>Pr</a:t>
            </a:r>
            <a:r>
              <a:rPr lang="en-US" sz="1600" b="1" dirty="0">
                <a:solidFill>
                  <a:schemeClr val="accent5">
                    <a:lumMod val="75000"/>
                  </a:schemeClr>
                </a:solidFill>
              </a:rPr>
              <a:t> rises by less than the extra value V obtained by the marginal consumers, so they are better off by the 2 blue triangles between Q1 &amp; </a:t>
            </a:r>
            <a:r>
              <a:rPr lang="en-US" sz="1600" b="1" dirty="0" err="1">
                <a:solidFill>
                  <a:schemeClr val="accent5">
                    <a:lumMod val="75000"/>
                  </a:schemeClr>
                </a:solidFill>
              </a:rPr>
              <a:t>Qr</a:t>
            </a:r>
            <a:r>
              <a:rPr lang="en-US" sz="1600" b="1" dirty="0">
                <a:solidFill>
                  <a:schemeClr val="accent5">
                    <a:lumMod val="75000"/>
                  </a:schemeClr>
                </a:solidFill>
              </a:rPr>
              <a:t> triangle, where the pick rectangle is the higher price they pay and also some extra value. More consumers buy, so output rises.  </a:t>
            </a:r>
            <a:br>
              <a:rPr lang="en-US" sz="1600" b="1" dirty="0">
                <a:solidFill>
                  <a:schemeClr val="accent5">
                    <a:lumMod val="75000"/>
                  </a:schemeClr>
                </a:solidFill>
              </a:rPr>
            </a:br>
            <a:br>
              <a:rPr lang="en-US" sz="1600" b="1" dirty="0">
                <a:solidFill>
                  <a:schemeClr val="accent5">
                    <a:lumMod val="75000"/>
                  </a:schemeClr>
                </a:solidFill>
              </a:rPr>
            </a:br>
            <a:r>
              <a:rPr lang="en-US" sz="1600" b="1" dirty="0">
                <a:solidFill>
                  <a:schemeClr val="accent5">
                    <a:lumMod val="75000"/>
                  </a:schemeClr>
                </a:solidFill>
              </a:rPr>
              <a:t>But many of the Q1 inframarginal consumers are harmed as the price rises (pink rectangle) are more than their incremental value (the blue + pink triangles).  (Since they had high surplus before, they continue to buy, even at the higher quality-adjusted price.) </a:t>
            </a:r>
          </a:p>
          <a:p>
            <a:endParaRPr lang="en-US" sz="1600" b="1" dirty="0">
              <a:solidFill>
                <a:schemeClr val="accent5">
                  <a:lumMod val="75000"/>
                </a:schemeClr>
              </a:solidFill>
            </a:endParaRPr>
          </a:p>
          <a:p>
            <a:pPr lvl="3"/>
            <a:r>
              <a:rPr lang="en-US" sz="1600" b="1" dirty="0">
                <a:solidFill>
                  <a:srgbClr val="C00000"/>
                </a:solidFill>
              </a:rPr>
              <a:t>The harms to the inframarginal consumers exceed the gains to the marginal ones, so the restraint is harmful on balance, despite output rising. </a:t>
            </a:r>
          </a:p>
        </p:txBody>
      </p:sp>
      <p:cxnSp>
        <p:nvCxnSpPr>
          <p:cNvPr id="14" name="Straight Connector 13"/>
          <p:cNvCxnSpPr/>
          <p:nvPr/>
        </p:nvCxnSpPr>
        <p:spPr>
          <a:xfrm flipH="1">
            <a:off x="2532862" y="3962400"/>
            <a:ext cx="3410738"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25" name="Straight Connector 24">
            <a:extLst>
              <a:ext uri="{FF2B5EF4-FFF2-40B4-BE49-F238E27FC236}">
                <a16:creationId xmlns:a16="http://schemas.microsoft.com/office/drawing/2014/main" id="{30CB529C-A0E2-49CE-B6CC-B9092CE98970}"/>
              </a:ext>
            </a:extLst>
          </p:cNvPr>
          <p:cNvCxnSpPr>
            <a:cxnSpLocks/>
          </p:cNvCxnSpPr>
          <p:nvPr/>
        </p:nvCxnSpPr>
        <p:spPr>
          <a:xfrm flipH="1" flipV="1">
            <a:off x="2646221" y="4534300"/>
            <a:ext cx="5202384" cy="37704"/>
          </a:xfrm>
          <a:prstGeom prst="line">
            <a:avLst/>
          </a:prstGeom>
        </p:spPr>
        <p:style>
          <a:lnRef idx="1">
            <a:schemeClr val="accent1"/>
          </a:lnRef>
          <a:fillRef idx="0">
            <a:schemeClr val="accent1"/>
          </a:fillRef>
          <a:effectRef idx="0">
            <a:schemeClr val="accent1"/>
          </a:effectRef>
          <a:fontRef idx="minor">
            <a:schemeClr val="tx1"/>
          </a:fontRef>
        </p:style>
      </p:cxnSp>
      <p:sp>
        <p:nvSpPr>
          <p:cNvPr id="26" name="TextBox 25"/>
          <p:cNvSpPr txBox="1"/>
          <p:nvPr/>
        </p:nvSpPr>
        <p:spPr>
          <a:xfrm>
            <a:off x="9536850" y="4727253"/>
            <a:ext cx="282448" cy="369332"/>
          </a:xfrm>
          <a:prstGeom prst="rect">
            <a:avLst/>
          </a:prstGeom>
          <a:noFill/>
        </p:spPr>
        <p:txBody>
          <a:bodyPr wrap="square" rtlCol="0">
            <a:spAutoFit/>
          </a:bodyPr>
          <a:lstStyle/>
          <a:p>
            <a:r>
              <a:rPr lang="en-US" dirty="0"/>
              <a:t>B</a:t>
            </a:r>
          </a:p>
        </p:txBody>
      </p:sp>
      <p:sp>
        <p:nvSpPr>
          <p:cNvPr id="29" name="Right Triangle 28"/>
          <p:cNvSpPr/>
          <p:nvPr/>
        </p:nvSpPr>
        <p:spPr>
          <a:xfrm>
            <a:off x="5183013" y="3535652"/>
            <a:ext cx="651662" cy="425136"/>
          </a:xfrm>
          <a:prstGeom prst="rtTriangle">
            <a:avLst/>
          </a:prstGeom>
          <a:solidFill>
            <a:schemeClr val="tx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extBox 30"/>
          <p:cNvSpPr txBox="1"/>
          <p:nvPr/>
        </p:nvSpPr>
        <p:spPr>
          <a:xfrm>
            <a:off x="4839247" y="4616277"/>
            <a:ext cx="351378" cy="369332"/>
          </a:xfrm>
          <a:prstGeom prst="rect">
            <a:avLst/>
          </a:prstGeom>
          <a:noFill/>
        </p:spPr>
        <p:txBody>
          <a:bodyPr wrap="none" rtlCol="0">
            <a:spAutoFit/>
          </a:bodyPr>
          <a:lstStyle/>
          <a:p>
            <a:r>
              <a:rPr lang="en-US" dirty="0"/>
              <a:t>A</a:t>
            </a:r>
          </a:p>
        </p:txBody>
      </p:sp>
      <p:sp>
        <p:nvSpPr>
          <p:cNvPr id="34" name="Oval 33"/>
          <p:cNvSpPr/>
          <p:nvPr/>
        </p:nvSpPr>
        <p:spPr>
          <a:xfrm>
            <a:off x="5781543" y="3870617"/>
            <a:ext cx="189291" cy="183573"/>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Slide Number Placeholder 1"/>
          <p:cNvSpPr>
            <a:spLocks noGrp="1"/>
          </p:cNvSpPr>
          <p:nvPr>
            <p:ph type="sldNum" sz="quarter" idx="12"/>
          </p:nvPr>
        </p:nvSpPr>
        <p:spPr/>
        <p:txBody>
          <a:bodyPr/>
          <a:lstStyle/>
          <a:p>
            <a:fld id="{9F21919D-CBDE-4B0B-9CE3-9DF67345EEEA}" type="slidenum">
              <a:rPr lang="en-US" smtClean="0"/>
              <a:t>30</a:t>
            </a:fld>
            <a:endParaRPr lang="en-US"/>
          </a:p>
        </p:txBody>
      </p:sp>
      <p:sp>
        <p:nvSpPr>
          <p:cNvPr id="7" name="Right Triangle 6">
            <a:extLst>
              <a:ext uri="{FF2B5EF4-FFF2-40B4-BE49-F238E27FC236}">
                <a16:creationId xmlns:a16="http://schemas.microsoft.com/office/drawing/2014/main" id="{A2432E09-1829-4AA8-A603-963D43734439}"/>
              </a:ext>
            </a:extLst>
          </p:cNvPr>
          <p:cNvSpPr/>
          <p:nvPr/>
        </p:nvSpPr>
        <p:spPr>
          <a:xfrm flipH="1" flipV="1">
            <a:off x="5174675" y="4541893"/>
            <a:ext cx="688858" cy="626877"/>
          </a:xfrm>
          <a:prstGeom prst="rtTriangle">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rgbClr val="FFC000"/>
              </a:solidFill>
            </a:endParaRPr>
          </a:p>
        </p:txBody>
      </p:sp>
      <p:sp>
        <p:nvSpPr>
          <p:cNvPr id="12" name="Freeform: Shape 11">
            <a:extLst>
              <a:ext uri="{FF2B5EF4-FFF2-40B4-BE49-F238E27FC236}">
                <a16:creationId xmlns:a16="http://schemas.microsoft.com/office/drawing/2014/main" id="{46C02DE0-9FF5-4C52-AF6F-C5E91D2AEBB9}"/>
              </a:ext>
            </a:extLst>
          </p:cNvPr>
          <p:cNvSpPr/>
          <p:nvPr/>
        </p:nvSpPr>
        <p:spPr>
          <a:xfrm>
            <a:off x="2590799" y="1940279"/>
            <a:ext cx="2592213" cy="2039236"/>
          </a:xfrm>
          <a:custGeom>
            <a:avLst/>
            <a:gdLst>
              <a:gd name="connsiteX0" fmla="*/ 0 w 2600325"/>
              <a:gd name="connsiteY0" fmla="*/ 0 h 2009775"/>
              <a:gd name="connsiteX1" fmla="*/ 19050 w 2600325"/>
              <a:gd name="connsiteY1" fmla="*/ 190500 h 2009775"/>
              <a:gd name="connsiteX2" fmla="*/ 1962150 w 2600325"/>
              <a:gd name="connsiteY2" fmla="*/ 1990725 h 2009775"/>
              <a:gd name="connsiteX3" fmla="*/ 2600325 w 2600325"/>
              <a:gd name="connsiteY3" fmla="*/ 2009775 h 2009775"/>
              <a:gd name="connsiteX4" fmla="*/ 2600325 w 2600325"/>
              <a:gd name="connsiteY4" fmla="*/ 1543050 h 2009775"/>
              <a:gd name="connsiteX5" fmla="*/ 0 w 2600325"/>
              <a:gd name="connsiteY5" fmla="*/ 0 h 2009775"/>
              <a:gd name="connsiteX0" fmla="*/ 0 w 2600325"/>
              <a:gd name="connsiteY0" fmla="*/ 0 h 2019300"/>
              <a:gd name="connsiteX1" fmla="*/ 19050 w 2600325"/>
              <a:gd name="connsiteY1" fmla="*/ 190500 h 2019300"/>
              <a:gd name="connsiteX2" fmla="*/ 1981200 w 2600325"/>
              <a:gd name="connsiteY2" fmla="*/ 2019300 h 2019300"/>
              <a:gd name="connsiteX3" fmla="*/ 2600325 w 2600325"/>
              <a:gd name="connsiteY3" fmla="*/ 2009775 h 2019300"/>
              <a:gd name="connsiteX4" fmla="*/ 2600325 w 2600325"/>
              <a:gd name="connsiteY4" fmla="*/ 1543050 h 2019300"/>
              <a:gd name="connsiteX5" fmla="*/ 0 w 2600325"/>
              <a:gd name="connsiteY5" fmla="*/ 0 h 2019300"/>
              <a:gd name="connsiteX0" fmla="*/ 0 w 2600325"/>
              <a:gd name="connsiteY0" fmla="*/ 0 h 2019300"/>
              <a:gd name="connsiteX1" fmla="*/ 19050 w 2600325"/>
              <a:gd name="connsiteY1" fmla="*/ 190500 h 2019300"/>
              <a:gd name="connsiteX2" fmla="*/ 1981200 w 2600325"/>
              <a:gd name="connsiteY2" fmla="*/ 2019300 h 2019300"/>
              <a:gd name="connsiteX3" fmla="*/ 2590829 w 2600325"/>
              <a:gd name="connsiteY3" fmla="*/ 1999962 h 2019300"/>
              <a:gd name="connsiteX4" fmla="*/ 2600325 w 2600325"/>
              <a:gd name="connsiteY4" fmla="*/ 1543050 h 2019300"/>
              <a:gd name="connsiteX5" fmla="*/ 0 w 2600325"/>
              <a:gd name="connsiteY5" fmla="*/ 0 h 2019300"/>
              <a:gd name="connsiteX0" fmla="*/ 0 w 2590689"/>
              <a:gd name="connsiteY0" fmla="*/ 0 h 2089841"/>
              <a:gd name="connsiteX1" fmla="*/ 9414 w 2590689"/>
              <a:gd name="connsiteY1" fmla="*/ 261041 h 2089841"/>
              <a:gd name="connsiteX2" fmla="*/ 1971564 w 2590689"/>
              <a:gd name="connsiteY2" fmla="*/ 2089841 h 2089841"/>
              <a:gd name="connsiteX3" fmla="*/ 2581193 w 2590689"/>
              <a:gd name="connsiteY3" fmla="*/ 2070503 h 2089841"/>
              <a:gd name="connsiteX4" fmla="*/ 2590689 w 2590689"/>
              <a:gd name="connsiteY4" fmla="*/ 1613591 h 2089841"/>
              <a:gd name="connsiteX5" fmla="*/ 0 w 2590689"/>
              <a:gd name="connsiteY5" fmla="*/ 0 h 2089841"/>
              <a:gd name="connsiteX0" fmla="*/ 38764 w 2629453"/>
              <a:gd name="connsiteY0" fmla="*/ 0 h 2089841"/>
              <a:gd name="connsiteX1" fmla="*/ 0 w 2629453"/>
              <a:gd name="connsiteY1" fmla="*/ 190500 h 2089841"/>
              <a:gd name="connsiteX2" fmla="*/ 2010328 w 2629453"/>
              <a:gd name="connsiteY2" fmla="*/ 2089841 h 2089841"/>
              <a:gd name="connsiteX3" fmla="*/ 2619957 w 2629453"/>
              <a:gd name="connsiteY3" fmla="*/ 2070503 h 2089841"/>
              <a:gd name="connsiteX4" fmla="*/ 2629453 w 2629453"/>
              <a:gd name="connsiteY4" fmla="*/ 1613591 h 2089841"/>
              <a:gd name="connsiteX5" fmla="*/ 38764 w 2629453"/>
              <a:gd name="connsiteY5" fmla="*/ 0 h 2089841"/>
              <a:gd name="connsiteX0" fmla="*/ 0 w 2638867"/>
              <a:gd name="connsiteY0" fmla="*/ 0 h 2140228"/>
              <a:gd name="connsiteX1" fmla="*/ 9414 w 2638867"/>
              <a:gd name="connsiteY1" fmla="*/ 240887 h 2140228"/>
              <a:gd name="connsiteX2" fmla="*/ 2019742 w 2638867"/>
              <a:gd name="connsiteY2" fmla="*/ 2140228 h 2140228"/>
              <a:gd name="connsiteX3" fmla="*/ 2629371 w 2638867"/>
              <a:gd name="connsiteY3" fmla="*/ 2120890 h 2140228"/>
              <a:gd name="connsiteX4" fmla="*/ 2638867 w 2638867"/>
              <a:gd name="connsiteY4" fmla="*/ 1663978 h 2140228"/>
              <a:gd name="connsiteX5" fmla="*/ 0 w 2638867"/>
              <a:gd name="connsiteY5" fmla="*/ 0 h 214022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38867" h="2140228">
                <a:moveTo>
                  <a:pt x="0" y="0"/>
                </a:moveTo>
                <a:lnTo>
                  <a:pt x="9414" y="240887"/>
                </a:lnTo>
                <a:lnTo>
                  <a:pt x="2019742" y="2140228"/>
                </a:lnTo>
                <a:lnTo>
                  <a:pt x="2629371" y="2120890"/>
                </a:lnTo>
                <a:lnTo>
                  <a:pt x="2638867" y="1663978"/>
                </a:lnTo>
                <a:lnTo>
                  <a:pt x="0" y="0"/>
                </a:lnTo>
                <a:close/>
              </a:path>
            </a:pathLst>
          </a:custGeom>
          <a:solidFill>
            <a:srgbClr val="C6D9F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 name="Right Triangle 14">
            <a:extLst>
              <a:ext uri="{FF2B5EF4-FFF2-40B4-BE49-F238E27FC236}">
                <a16:creationId xmlns:a16="http://schemas.microsoft.com/office/drawing/2014/main" id="{6079F9CF-3483-495B-995B-48A555DED1DA}"/>
              </a:ext>
            </a:extLst>
          </p:cNvPr>
          <p:cNvSpPr/>
          <p:nvPr/>
        </p:nvSpPr>
        <p:spPr>
          <a:xfrm rot="10800000">
            <a:off x="4561673" y="3960790"/>
            <a:ext cx="622970" cy="611211"/>
          </a:xfrm>
          <a:prstGeom prst="rtTriangle">
            <a:avLst/>
          </a:prstGeom>
          <a:solidFill>
            <a:schemeClr val="accent4">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Oval 32"/>
          <p:cNvSpPr/>
          <p:nvPr/>
        </p:nvSpPr>
        <p:spPr>
          <a:xfrm>
            <a:off x="5096826" y="4505088"/>
            <a:ext cx="189291" cy="183573"/>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275222783"/>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 name="Right Triangle 86">
            <a:extLst>
              <a:ext uri="{FF2B5EF4-FFF2-40B4-BE49-F238E27FC236}">
                <a16:creationId xmlns:a16="http://schemas.microsoft.com/office/drawing/2014/main" id="{EFC9B7B8-00BB-45FE-B420-8BB0D6A9FEB1}"/>
              </a:ext>
            </a:extLst>
          </p:cNvPr>
          <p:cNvSpPr/>
          <p:nvPr/>
        </p:nvSpPr>
        <p:spPr>
          <a:xfrm rot="10800000">
            <a:off x="3571904" y="4238004"/>
            <a:ext cx="1376757" cy="869961"/>
          </a:xfrm>
          <a:prstGeom prst="rtTriangle">
            <a:avLst/>
          </a:prstGeom>
          <a:solidFill>
            <a:schemeClr val="accent4">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Freeform: Shape 85">
            <a:extLst>
              <a:ext uri="{FF2B5EF4-FFF2-40B4-BE49-F238E27FC236}">
                <a16:creationId xmlns:a16="http://schemas.microsoft.com/office/drawing/2014/main" id="{9AF02EC2-2B4C-4594-8752-97C359613A4B}"/>
              </a:ext>
            </a:extLst>
          </p:cNvPr>
          <p:cNvSpPr/>
          <p:nvPr/>
        </p:nvSpPr>
        <p:spPr>
          <a:xfrm>
            <a:off x="2072109" y="2015598"/>
            <a:ext cx="2837207" cy="2179849"/>
          </a:xfrm>
          <a:custGeom>
            <a:avLst/>
            <a:gdLst>
              <a:gd name="connsiteX0" fmla="*/ 0 w 2876550"/>
              <a:gd name="connsiteY0" fmla="*/ 1590675 h 2552700"/>
              <a:gd name="connsiteX1" fmla="*/ 0 w 2876550"/>
              <a:gd name="connsiteY1" fmla="*/ 0 h 2552700"/>
              <a:gd name="connsiteX2" fmla="*/ 1895475 w 2876550"/>
              <a:gd name="connsiteY2" fmla="*/ 9525 h 2552700"/>
              <a:gd name="connsiteX3" fmla="*/ 2876550 w 2876550"/>
              <a:gd name="connsiteY3" fmla="*/ 2552700 h 2552700"/>
              <a:gd name="connsiteX4" fmla="*/ 1495425 w 2876550"/>
              <a:gd name="connsiteY4" fmla="*/ 2552700 h 2552700"/>
              <a:gd name="connsiteX5" fmla="*/ 0 w 2876550"/>
              <a:gd name="connsiteY5" fmla="*/ 1590675 h 25527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876550" h="2552700">
                <a:moveTo>
                  <a:pt x="0" y="1590675"/>
                </a:moveTo>
                <a:lnTo>
                  <a:pt x="0" y="0"/>
                </a:lnTo>
                <a:lnTo>
                  <a:pt x="1895475" y="9525"/>
                </a:lnTo>
                <a:lnTo>
                  <a:pt x="2876550" y="2552700"/>
                </a:lnTo>
                <a:lnTo>
                  <a:pt x="1495425" y="2552700"/>
                </a:lnTo>
                <a:lnTo>
                  <a:pt x="0" y="1590675"/>
                </a:lnTo>
                <a:close/>
              </a:path>
            </a:pathLst>
          </a:cu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ight Triangle 84">
            <a:extLst>
              <a:ext uri="{FF2B5EF4-FFF2-40B4-BE49-F238E27FC236}">
                <a16:creationId xmlns:a16="http://schemas.microsoft.com/office/drawing/2014/main" id="{212110E0-5927-4DB9-A76A-8FD1EFB222B1}"/>
              </a:ext>
            </a:extLst>
          </p:cNvPr>
          <p:cNvSpPr/>
          <p:nvPr/>
        </p:nvSpPr>
        <p:spPr>
          <a:xfrm>
            <a:off x="4948661" y="5100057"/>
            <a:ext cx="603020" cy="343180"/>
          </a:xfrm>
          <a:prstGeom prst="rtTriangle">
            <a:avLst/>
          </a:prstGeom>
          <a:solidFill>
            <a:schemeClr val="accent2">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4" name="Freeform: Shape 83">
            <a:extLst>
              <a:ext uri="{FF2B5EF4-FFF2-40B4-BE49-F238E27FC236}">
                <a16:creationId xmlns:a16="http://schemas.microsoft.com/office/drawing/2014/main" id="{1D5D026C-1BB4-46B5-B005-CA0B1F5BA21E}"/>
              </a:ext>
            </a:extLst>
          </p:cNvPr>
          <p:cNvSpPr/>
          <p:nvPr/>
        </p:nvSpPr>
        <p:spPr>
          <a:xfrm>
            <a:off x="2062589" y="4195461"/>
            <a:ext cx="2886075" cy="1247775"/>
          </a:xfrm>
          <a:custGeom>
            <a:avLst/>
            <a:gdLst>
              <a:gd name="connsiteX0" fmla="*/ 0 w 2886075"/>
              <a:gd name="connsiteY0" fmla="*/ 0 h 1019175"/>
              <a:gd name="connsiteX1" fmla="*/ 9525 w 2886075"/>
              <a:gd name="connsiteY1" fmla="*/ 990600 h 1019175"/>
              <a:gd name="connsiteX2" fmla="*/ 2886075 w 2886075"/>
              <a:gd name="connsiteY2" fmla="*/ 1019175 h 1019175"/>
              <a:gd name="connsiteX3" fmla="*/ 2876550 w 2886075"/>
              <a:gd name="connsiteY3" fmla="*/ 885825 h 1019175"/>
              <a:gd name="connsiteX4" fmla="*/ 1485900 w 2886075"/>
              <a:gd name="connsiteY4" fmla="*/ 19050 h 1019175"/>
              <a:gd name="connsiteX5" fmla="*/ 0 w 2886075"/>
              <a:gd name="connsiteY5" fmla="*/ 0 h 1019175"/>
              <a:gd name="connsiteX0" fmla="*/ 0 w 2886075"/>
              <a:gd name="connsiteY0" fmla="*/ 0 h 1247775"/>
              <a:gd name="connsiteX1" fmla="*/ 9525 w 2886075"/>
              <a:gd name="connsiteY1" fmla="*/ 990600 h 1247775"/>
              <a:gd name="connsiteX2" fmla="*/ 2886075 w 2886075"/>
              <a:gd name="connsiteY2" fmla="*/ 1247775 h 1247775"/>
              <a:gd name="connsiteX3" fmla="*/ 2876550 w 2886075"/>
              <a:gd name="connsiteY3" fmla="*/ 885825 h 1247775"/>
              <a:gd name="connsiteX4" fmla="*/ 1485900 w 2886075"/>
              <a:gd name="connsiteY4" fmla="*/ 19050 h 1247775"/>
              <a:gd name="connsiteX5" fmla="*/ 0 w 2886075"/>
              <a:gd name="connsiteY5" fmla="*/ 0 h 1247775"/>
              <a:gd name="connsiteX0" fmla="*/ 0 w 2886075"/>
              <a:gd name="connsiteY0" fmla="*/ 0 h 1247775"/>
              <a:gd name="connsiteX1" fmla="*/ 9525 w 2886075"/>
              <a:gd name="connsiteY1" fmla="*/ 1209675 h 1247775"/>
              <a:gd name="connsiteX2" fmla="*/ 2886075 w 2886075"/>
              <a:gd name="connsiteY2" fmla="*/ 1247775 h 1247775"/>
              <a:gd name="connsiteX3" fmla="*/ 2876550 w 2886075"/>
              <a:gd name="connsiteY3" fmla="*/ 885825 h 1247775"/>
              <a:gd name="connsiteX4" fmla="*/ 1485900 w 2886075"/>
              <a:gd name="connsiteY4" fmla="*/ 19050 h 1247775"/>
              <a:gd name="connsiteX5" fmla="*/ 0 w 2886075"/>
              <a:gd name="connsiteY5" fmla="*/ 0 h 12477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886075" h="1247775">
                <a:moveTo>
                  <a:pt x="0" y="0"/>
                </a:moveTo>
                <a:lnTo>
                  <a:pt x="9525" y="1209675"/>
                </a:lnTo>
                <a:lnTo>
                  <a:pt x="2886075" y="1247775"/>
                </a:lnTo>
                <a:lnTo>
                  <a:pt x="2876550" y="885825"/>
                </a:lnTo>
                <a:lnTo>
                  <a:pt x="1485900" y="19050"/>
                </a:lnTo>
                <a:lnTo>
                  <a:pt x="0" y="0"/>
                </a:lnTo>
                <a:close/>
              </a:path>
            </a:pathLst>
          </a:cu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3" name="Straight Connector 2"/>
          <p:cNvCxnSpPr/>
          <p:nvPr/>
        </p:nvCxnSpPr>
        <p:spPr>
          <a:xfrm>
            <a:off x="2072114" y="1501618"/>
            <a:ext cx="0" cy="5105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 name="Straight Connector 5"/>
          <p:cNvCxnSpPr/>
          <p:nvPr/>
        </p:nvCxnSpPr>
        <p:spPr>
          <a:xfrm>
            <a:off x="2072114" y="6607018"/>
            <a:ext cx="6400800"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8" name="Straight Connector 7"/>
          <p:cNvCxnSpPr>
            <a:cxnSpLocks/>
            <a:stCxn id="86" idx="0"/>
          </p:cNvCxnSpPr>
          <p:nvPr/>
        </p:nvCxnSpPr>
        <p:spPr>
          <a:xfrm>
            <a:off x="2072109" y="3373937"/>
            <a:ext cx="4405705" cy="2665924"/>
          </a:xfrm>
          <a:prstGeom prst="line">
            <a:avLst/>
          </a:prstGeom>
          <a:ln w="38100"/>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a:off x="2062589" y="5405136"/>
            <a:ext cx="5486400" cy="76200"/>
          </a:xfrm>
          <a:prstGeom prst="line">
            <a:avLst/>
          </a:prstGeom>
        </p:spPr>
        <p:style>
          <a:lnRef idx="1">
            <a:schemeClr val="accent1"/>
          </a:lnRef>
          <a:fillRef idx="0">
            <a:schemeClr val="accent1"/>
          </a:fillRef>
          <a:effectRef idx="0">
            <a:schemeClr val="accent1"/>
          </a:effectRef>
          <a:fontRef idx="minor">
            <a:schemeClr val="tx1"/>
          </a:fontRef>
        </p:style>
      </p:cxnSp>
      <p:sp>
        <p:nvSpPr>
          <p:cNvPr id="17" name="TextBox 16"/>
          <p:cNvSpPr txBox="1"/>
          <p:nvPr/>
        </p:nvSpPr>
        <p:spPr>
          <a:xfrm>
            <a:off x="5339120" y="6564868"/>
            <a:ext cx="466794" cy="369332"/>
          </a:xfrm>
          <a:prstGeom prst="rect">
            <a:avLst/>
          </a:prstGeom>
          <a:noFill/>
        </p:spPr>
        <p:txBody>
          <a:bodyPr wrap="none" rtlCol="0">
            <a:spAutoFit/>
          </a:bodyPr>
          <a:lstStyle/>
          <a:p>
            <a:r>
              <a:rPr lang="en-US" dirty="0"/>
              <a:t>Q1</a:t>
            </a:r>
          </a:p>
        </p:txBody>
      </p:sp>
      <p:sp>
        <p:nvSpPr>
          <p:cNvPr id="20" name="TextBox 19"/>
          <p:cNvSpPr txBox="1"/>
          <p:nvPr/>
        </p:nvSpPr>
        <p:spPr>
          <a:xfrm>
            <a:off x="6273407" y="4878943"/>
            <a:ext cx="466794" cy="369332"/>
          </a:xfrm>
          <a:prstGeom prst="rect">
            <a:avLst/>
          </a:prstGeom>
          <a:noFill/>
        </p:spPr>
        <p:txBody>
          <a:bodyPr wrap="none" rtlCol="0">
            <a:spAutoFit/>
          </a:bodyPr>
          <a:lstStyle/>
          <a:p>
            <a:r>
              <a:rPr lang="en-US" dirty="0"/>
              <a:t>D2</a:t>
            </a:r>
          </a:p>
        </p:txBody>
      </p:sp>
      <p:sp>
        <p:nvSpPr>
          <p:cNvPr id="21" name="TextBox 20"/>
          <p:cNvSpPr txBox="1"/>
          <p:nvPr/>
        </p:nvSpPr>
        <p:spPr>
          <a:xfrm>
            <a:off x="7239000" y="6273388"/>
            <a:ext cx="466794" cy="369332"/>
          </a:xfrm>
          <a:prstGeom prst="rect">
            <a:avLst/>
          </a:prstGeom>
          <a:noFill/>
        </p:spPr>
        <p:txBody>
          <a:bodyPr wrap="none" rtlCol="0">
            <a:spAutoFit/>
          </a:bodyPr>
          <a:lstStyle/>
          <a:p>
            <a:r>
              <a:rPr lang="en-US" dirty="0"/>
              <a:t>D1</a:t>
            </a:r>
          </a:p>
        </p:txBody>
      </p:sp>
      <p:cxnSp>
        <p:nvCxnSpPr>
          <p:cNvPr id="23" name="Straight Connector 22"/>
          <p:cNvCxnSpPr>
            <a:cxnSpLocks/>
            <a:endCxn id="29" idx="0"/>
          </p:cNvCxnSpPr>
          <p:nvPr/>
        </p:nvCxnSpPr>
        <p:spPr>
          <a:xfrm flipV="1">
            <a:off x="5546240" y="5392096"/>
            <a:ext cx="5442" cy="1214922"/>
          </a:xfrm>
          <a:prstGeom prst="line">
            <a:avLst/>
          </a:prstGeom>
        </p:spPr>
        <p:style>
          <a:lnRef idx="1">
            <a:schemeClr val="accent1"/>
          </a:lnRef>
          <a:fillRef idx="0">
            <a:schemeClr val="accent1"/>
          </a:fillRef>
          <a:effectRef idx="0">
            <a:schemeClr val="accent1"/>
          </a:effectRef>
          <a:fontRef idx="minor">
            <a:schemeClr val="tx1"/>
          </a:fontRef>
        </p:style>
      </p:cxnSp>
      <p:sp>
        <p:nvSpPr>
          <p:cNvPr id="24" name="TextBox 23"/>
          <p:cNvSpPr txBox="1"/>
          <p:nvPr/>
        </p:nvSpPr>
        <p:spPr>
          <a:xfrm>
            <a:off x="1685936" y="5249374"/>
            <a:ext cx="462378" cy="369332"/>
          </a:xfrm>
          <a:prstGeom prst="rect">
            <a:avLst/>
          </a:prstGeom>
          <a:noFill/>
        </p:spPr>
        <p:txBody>
          <a:bodyPr wrap="square" rtlCol="0">
            <a:spAutoFit/>
          </a:bodyPr>
          <a:lstStyle/>
          <a:p>
            <a:r>
              <a:rPr lang="en-US" dirty="0"/>
              <a:t>P1</a:t>
            </a:r>
          </a:p>
        </p:txBody>
      </p:sp>
      <p:sp>
        <p:nvSpPr>
          <p:cNvPr id="28" name="TextBox 27"/>
          <p:cNvSpPr txBox="1"/>
          <p:nvPr/>
        </p:nvSpPr>
        <p:spPr>
          <a:xfrm>
            <a:off x="1676400" y="4002063"/>
            <a:ext cx="389850" cy="369332"/>
          </a:xfrm>
          <a:prstGeom prst="rect">
            <a:avLst/>
          </a:prstGeom>
          <a:noFill/>
        </p:spPr>
        <p:txBody>
          <a:bodyPr wrap="none" rtlCol="0">
            <a:spAutoFit/>
          </a:bodyPr>
          <a:lstStyle/>
          <a:p>
            <a:r>
              <a:rPr lang="en-US" dirty="0" err="1"/>
              <a:t>Pr</a:t>
            </a:r>
            <a:endParaRPr lang="en-US" dirty="0"/>
          </a:p>
        </p:txBody>
      </p:sp>
      <p:cxnSp>
        <p:nvCxnSpPr>
          <p:cNvPr id="32" name="Straight Connector 31"/>
          <p:cNvCxnSpPr>
            <a:cxnSpLocks/>
          </p:cNvCxnSpPr>
          <p:nvPr/>
        </p:nvCxnSpPr>
        <p:spPr>
          <a:xfrm>
            <a:off x="4951756" y="4262136"/>
            <a:ext cx="0" cy="2362200"/>
          </a:xfrm>
          <a:prstGeom prst="line">
            <a:avLst/>
          </a:prstGeom>
        </p:spPr>
        <p:style>
          <a:lnRef idx="1">
            <a:schemeClr val="accent1"/>
          </a:lnRef>
          <a:fillRef idx="0">
            <a:schemeClr val="accent1"/>
          </a:fillRef>
          <a:effectRef idx="0">
            <a:schemeClr val="accent1"/>
          </a:effectRef>
          <a:fontRef idx="minor">
            <a:schemeClr val="tx1"/>
          </a:fontRef>
        </p:style>
      </p:cxnSp>
      <p:sp>
        <p:nvSpPr>
          <p:cNvPr id="35" name="TextBox 34"/>
          <p:cNvSpPr txBox="1"/>
          <p:nvPr/>
        </p:nvSpPr>
        <p:spPr>
          <a:xfrm>
            <a:off x="4717209" y="6530213"/>
            <a:ext cx="428322" cy="369332"/>
          </a:xfrm>
          <a:prstGeom prst="rect">
            <a:avLst/>
          </a:prstGeom>
          <a:noFill/>
        </p:spPr>
        <p:txBody>
          <a:bodyPr wrap="none" rtlCol="0">
            <a:spAutoFit/>
          </a:bodyPr>
          <a:lstStyle/>
          <a:p>
            <a:r>
              <a:rPr lang="en-US" dirty="0" err="1"/>
              <a:t>Qr</a:t>
            </a:r>
            <a:endParaRPr lang="en-US" dirty="0"/>
          </a:p>
        </p:txBody>
      </p:sp>
      <p:sp>
        <p:nvSpPr>
          <p:cNvPr id="36" name="TextBox 35"/>
          <p:cNvSpPr txBox="1"/>
          <p:nvPr/>
        </p:nvSpPr>
        <p:spPr>
          <a:xfrm>
            <a:off x="5534250" y="5563809"/>
            <a:ext cx="351378" cy="369332"/>
          </a:xfrm>
          <a:prstGeom prst="rect">
            <a:avLst/>
          </a:prstGeom>
          <a:noFill/>
        </p:spPr>
        <p:txBody>
          <a:bodyPr wrap="none" rtlCol="0">
            <a:spAutoFit/>
          </a:bodyPr>
          <a:lstStyle/>
          <a:p>
            <a:r>
              <a:rPr lang="en-US" dirty="0"/>
              <a:t>A</a:t>
            </a:r>
          </a:p>
        </p:txBody>
      </p:sp>
      <p:sp>
        <p:nvSpPr>
          <p:cNvPr id="37" name="TextBox 36"/>
          <p:cNvSpPr txBox="1"/>
          <p:nvPr/>
        </p:nvSpPr>
        <p:spPr>
          <a:xfrm>
            <a:off x="5003971" y="3937477"/>
            <a:ext cx="338554" cy="369332"/>
          </a:xfrm>
          <a:prstGeom prst="rect">
            <a:avLst/>
          </a:prstGeom>
          <a:noFill/>
        </p:spPr>
        <p:txBody>
          <a:bodyPr wrap="none" rtlCol="0">
            <a:spAutoFit/>
          </a:bodyPr>
          <a:lstStyle/>
          <a:p>
            <a:r>
              <a:rPr lang="en-US" dirty="0"/>
              <a:t>R</a:t>
            </a:r>
          </a:p>
        </p:txBody>
      </p:sp>
      <p:sp>
        <p:nvSpPr>
          <p:cNvPr id="39" name="Title 38"/>
          <p:cNvSpPr>
            <a:spLocks noGrp="1"/>
          </p:cNvSpPr>
          <p:nvPr>
            <p:ph type="title"/>
          </p:nvPr>
        </p:nvSpPr>
        <p:spPr>
          <a:xfrm>
            <a:off x="381003" y="-152400"/>
            <a:ext cx="10134591" cy="1143000"/>
          </a:xfrm>
        </p:spPr>
        <p:txBody>
          <a:bodyPr>
            <a:normAutofit/>
          </a:bodyPr>
          <a:lstStyle/>
          <a:p>
            <a:r>
              <a:rPr lang="en-US" dirty="0"/>
              <a:t>Procompetitive Vertical Restraint #2 (Though Output Falls)</a:t>
            </a:r>
          </a:p>
        </p:txBody>
      </p:sp>
      <p:sp>
        <p:nvSpPr>
          <p:cNvPr id="41" name="TextBox 40"/>
          <p:cNvSpPr txBox="1"/>
          <p:nvPr/>
        </p:nvSpPr>
        <p:spPr>
          <a:xfrm>
            <a:off x="6362700" y="990600"/>
            <a:ext cx="4948468" cy="2031325"/>
          </a:xfrm>
          <a:prstGeom prst="rect">
            <a:avLst/>
          </a:prstGeom>
          <a:noFill/>
          <a:ln>
            <a:solidFill>
              <a:srgbClr val="C00000"/>
            </a:solidFill>
          </a:ln>
        </p:spPr>
        <p:txBody>
          <a:bodyPr wrap="square" rtlCol="0">
            <a:spAutoFit/>
          </a:bodyPr>
          <a:lstStyle/>
          <a:p>
            <a:r>
              <a:rPr lang="en-US" b="1" dirty="0">
                <a:solidFill>
                  <a:schemeClr val="accent5">
                    <a:lumMod val="75000"/>
                  </a:schemeClr>
                </a:solidFill>
              </a:rPr>
              <a:t>Here, the restraint) increases product value by much more for the “inframarginal” consumers than for “ marginal” ones.  the marginal consumer reduce purchases and are harmed. But the inframarginal consumers gain a lot of surplus.  “Total” consumer surplus rises even though market output falls from Q1 to Qr.</a:t>
            </a:r>
          </a:p>
        </p:txBody>
      </p:sp>
      <p:cxnSp>
        <p:nvCxnSpPr>
          <p:cNvPr id="14" name="Straight Connector 13"/>
          <p:cNvCxnSpPr>
            <a:cxnSpLocks/>
          </p:cNvCxnSpPr>
          <p:nvPr/>
        </p:nvCxnSpPr>
        <p:spPr>
          <a:xfrm flipH="1" flipV="1">
            <a:off x="2015012" y="4205074"/>
            <a:ext cx="2981228" cy="32916"/>
          </a:xfrm>
          <a:prstGeom prst="line">
            <a:avLst/>
          </a:prstGeom>
        </p:spPr>
        <p:style>
          <a:lnRef idx="1">
            <a:schemeClr val="accent1"/>
          </a:lnRef>
          <a:fillRef idx="0">
            <a:schemeClr val="accent1"/>
          </a:fillRef>
          <a:effectRef idx="0">
            <a:schemeClr val="accent1"/>
          </a:effectRef>
          <a:fontRef idx="minor">
            <a:schemeClr val="tx1"/>
          </a:fontRef>
        </p:style>
      </p:cxnSp>
      <p:sp>
        <p:nvSpPr>
          <p:cNvPr id="29" name="Oval 28"/>
          <p:cNvSpPr/>
          <p:nvPr/>
        </p:nvSpPr>
        <p:spPr>
          <a:xfrm>
            <a:off x="5457036" y="5392096"/>
            <a:ext cx="189291" cy="183573"/>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Slide Number Placeholder 1"/>
          <p:cNvSpPr>
            <a:spLocks noGrp="1"/>
          </p:cNvSpPr>
          <p:nvPr>
            <p:ph type="sldNum" sz="quarter" idx="12"/>
          </p:nvPr>
        </p:nvSpPr>
        <p:spPr/>
        <p:txBody>
          <a:bodyPr/>
          <a:lstStyle/>
          <a:p>
            <a:fld id="{9F21919D-CBDE-4B0B-9CE3-9DF67345EEEA}" type="slidenum">
              <a:rPr lang="en-US" smtClean="0"/>
              <a:t>31</a:t>
            </a:fld>
            <a:endParaRPr lang="en-US"/>
          </a:p>
        </p:txBody>
      </p:sp>
      <p:sp>
        <p:nvSpPr>
          <p:cNvPr id="31" name="Oval 30"/>
          <p:cNvSpPr/>
          <p:nvPr/>
        </p:nvSpPr>
        <p:spPr>
          <a:xfrm flipH="1" flipV="1">
            <a:off x="4869302" y="4176098"/>
            <a:ext cx="164909" cy="172076"/>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79" name="Straight Connector 78">
            <a:extLst>
              <a:ext uri="{FF2B5EF4-FFF2-40B4-BE49-F238E27FC236}">
                <a16:creationId xmlns:a16="http://schemas.microsoft.com/office/drawing/2014/main" id="{2F193BD2-A4C5-4582-B4CF-946095BF0E2C}"/>
              </a:ext>
            </a:extLst>
          </p:cNvPr>
          <p:cNvCxnSpPr>
            <a:cxnSpLocks/>
            <a:stCxn id="29" idx="0"/>
          </p:cNvCxnSpPr>
          <p:nvPr/>
        </p:nvCxnSpPr>
        <p:spPr>
          <a:xfrm flipH="1" flipV="1">
            <a:off x="3447815" y="1183998"/>
            <a:ext cx="2103867" cy="4208098"/>
          </a:xfrm>
          <a:prstGeom prst="line">
            <a:avLst/>
          </a:prstGeom>
          <a:ln w="34925"/>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93435045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5AF4078-B0FC-457E-98C5-3A7B5FF259F8}"/>
              </a:ext>
            </a:extLst>
          </p:cNvPr>
          <p:cNvSpPr>
            <a:spLocks noGrp="1"/>
          </p:cNvSpPr>
          <p:nvPr>
            <p:ph type="title"/>
          </p:nvPr>
        </p:nvSpPr>
        <p:spPr/>
        <p:txBody>
          <a:bodyPr/>
          <a:lstStyle/>
          <a:p>
            <a:pPr algn="ctr"/>
            <a:r>
              <a:rPr lang="en-US" dirty="0"/>
              <a:t>  </a:t>
            </a:r>
          </a:p>
        </p:txBody>
      </p:sp>
      <p:sp>
        <p:nvSpPr>
          <p:cNvPr id="3" name="Text Placeholder 2">
            <a:extLst>
              <a:ext uri="{FF2B5EF4-FFF2-40B4-BE49-F238E27FC236}">
                <a16:creationId xmlns:a16="http://schemas.microsoft.com/office/drawing/2014/main" id="{678A3105-3BAB-4445-9522-F710F159D1C5}"/>
              </a:ext>
            </a:extLst>
          </p:cNvPr>
          <p:cNvSpPr>
            <a:spLocks noGrp="1"/>
          </p:cNvSpPr>
          <p:nvPr>
            <p:ph type="body" idx="1"/>
          </p:nvPr>
        </p:nvSpPr>
        <p:spPr/>
        <p:txBody>
          <a:bodyPr/>
          <a:lstStyle/>
          <a:p>
            <a:pPr algn="ctr"/>
            <a:r>
              <a:rPr lang="en-US" sz="3200" dirty="0">
                <a:solidFill>
                  <a:schemeClr val="tx1"/>
                </a:solidFill>
              </a:rPr>
              <a:t>From Sylvania to </a:t>
            </a:r>
            <a:r>
              <a:rPr lang="en-US" sz="3200" dirty="0" err="1">
                <a:solidFill>
                  <a:schemeClr val="tx1"/>
                </a:solidFill>
              </a:rPr>
              <a:t>Leegin</a:t>
            </a:r>
            <a:endParaRPr lang="en-US" dirty="0">
              <a:solidFill>
                <a:schemeClr val="tx1"/>
              </a:solidFill>
            </a:endParaRPr>
          </a:p>
        </p:txBody>
      </p:sp>
      <p:sp>
        <p:nvSpPr>
          <p:cNvPr id="4" name="Slide Number Placeholder 3">
            <a:extLst>
              <a:ext uri="{FF2B5EF4-FFF2-40B4-BE49-F238E27FC236}">
                <a16:creationId xmlns:a16="http://schemas.microsoft.com/office/drawing/2014/main" id="{B4E58D35-ECD2-4CB3-9538-C4020B14930C}"/>
              </a:ext>
            </a:extLst>
          </p:cNvPr>
          <p:cNvSpPr>
            <a:spLocks noGrp="1"/>
          </p:cNvSpPr>
          <p:nvPr>
            <p:ph type="sldNum" sz="quarter" idx="12"/>
          </p:nvPr>
        </p:nvSpPr>
        <p:spPr/>
        <p:txBody>
          <a:bodyPr/>
          <a:lstStyle/>
          <a:p>
            <a:fld id="{9F21919D-CBDE-4B0B-9CE3-9DF67345EEEA}" type="slidenum">
              <a:rPr lang="en-US" smtClean="0"/>
              <a:t>32</a:t>
            </a:fld>
            <a:endParaRPr lang="en-US"/>
          </a:p>
        </p:txBody>
      </p:sp>
    </p:spTree>
    <p:extLst>
      <p:ext uri="{BB962C8B-B14F-4D97-AF65-F5344CB8AC3E}">
        <p14:creationId xmlns:p14="http://schemas.microsoft.com/office/powerpoint/2010/main" val="196931842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D1E2A-FCA5-4DFE-94AA-1009D6C83F56}"/>
              </a:ext>
            </a:extLst>
          </p:cNvPr>
          <p:cNvSpPr>
            <a:spLocks noGrp="1"/>
          </p:cNvSpPr>
          <p:nvPr>
            <p:ph type="title"/>
          </p:nvPr>
        </p:nvSpPr>
        <p:spPr>
          <a:xfrm>
            <a:off x="1498600" y="207963"/>
            <a:ext cx="8839200" cy="1143000"/>
          </a:xfrm>
        </p:spPr>
        <p:txBody>
          <a:bodyPr>
            <a:normAutofit/>
          </a:bodyPr>
          <a:lstStyle/>
          <a:p>
            <a:pPr algn="l"/>
            <a:r>
              <a:rPr lang="en-US" i="1" dirty="0"/>
              <a:t>Sylvania </a:t>
            </a:r>
            <a:r>
              <a:rPr lang="en-US" dirty="0"/>
              <a:t>Non-Price vs </a:t>
            </a:r>
            <a:r>
              <a:rPr lang="en-US" i="1" dirty="0"/>
              <a:t>Dr. Miles</a:t>
            </a:r>
            <a:r>
              <a:rPr lang="en-US" dirty="0"/>
              <a:t>’ Price Restraints?</a:t>
            </a:r>
            <a:br>
              <a:rPr lang="en-US" dirty="0"/>
            </a:br>
            <a:r>
              <a:rPr lang="en-US" i="1" dirty="0"/>
              <a:t>Justice White</a:t>
            </a:r>
          </a:p>
        </p:txBody>
      </p:sp>
      <p:sp>
        <p:nvSpPr>
          <p:cNvPr id="3" name="Content Placeholder 2">
            <a:extLst>
              <a:ext uri="{FF2B5EF4-FFF2-40B4-BE49-F238E27FC236}">
                <a16:creationId xmlns:a16="http://schemas.microsoft.com/office/drawing/2014/main" id="{B3DD4E72-075F-45C6-80EE-338B2B91C483}"/>
              </a:ext>
            </a:extLst>
          </p:cNvPr>
          <p:cNvSpPr>
            <a:spLocks noGrp="1"/>
          </p:cNvSpPr>
          <p:nvPr>
            <p:ph idx="1"/>
          </p:nvPr>
        </p:nvSpPr>
        <p:spPr>
          <a:xfrm>
            <a:off x="685800" y="1370013"/>
            <a:ext cx="7315200" cy="5106987"/>
          </a:xfrm>
        </p:spPr>
        <p:txBody>
          <a:bodyPr>
            <a:normAutofit/>
          </a:bodyPr>
          <a:lstStyle/>
          <a:p>
            <a:pPr>
              <a:lnSpc>
                <a:spcPct val="120000"/>
              </a:lnSpc>
              <a:spcBef>
                <a:spcPts val="600"/>
              </a:spcBef>
            </a:pPr>
            <a:r>
              <a:rPr lang="en-US" sz="1800" dirty="0"/>
              <a:t>Sylvania adopted </a:t>
            </a:r>
            <a:r>
              <a:rPr lang="en-US" sz="1800" dirty="0" err="1"/>
              <a:t>ROR</a:t>
            </a:r>
            <a:r>
              <a:rPr lang="en-US" sz="1800" dirty="0"/>
              <a:t> for non-price restraints like territorial restriction</a:t>
            </a:r>
          </a:p>
          <a:p>
            <a:pPr>
              <a:lnSpc>
                <a:spcPct val="120000"/>
              </a:lnSpc>
              <a:spcBef>
                <a:spcPts val="600"/>
              </a:spcBef>
            </a:pPr>
            <a:r>
              <a:rPr lang="en-US" sz="1800" b="1" dirty="0">
                <a:solidFill>
                  <a:srgbClr val="C00000"/>
                </a:solidFill>
              </a:rPr>
              <a:t>But </a:t>
            </a:r>
            <a:r>
              <a:rPr lang="en-US" sz="1800" b="1" i="1" dirty="0">
                <a:solidFill>
                  <a:srgbClr val="C00000"/>
                </a:solidFill>
              </a:rPr>
              <a:t>Sylvania </a:t>
            </a:r>
            <a:r>
              <a:rPr lang="en-US" sz="1800" b="1" dirty="0">
                <a:solidFill>
                  <a:srgbClr val="C00000"/>
                </a:solidFill>
              </a:rPr>
              <a:t>did not touch price restraints, as in </a:t>
            </a:r>
            <a:r>
              <a:rPr lang="en-US" sz="1800" b="1" i="1" dirty="0">
                <a:solidFill>
                  <a:srgbClr val="C00000"/>
                </a:solidFill>
              </a:rPr>
              <a:t>Dr. Miles</a:t>
            </a:r>
            <a:r>
              <a:rPr lang="en-US" sz="1800" b="1" dirty="0">
                <a:solidFill>
                  <a:srgbClr val="C00000"/>
                </a:solidFill>
              </a:rPr>
              <a:t>.</a:t>
            </a:r>
          </a:p>
          <a:p>
            <a:pPr>
              <a:lnSpc>
                <a:spcPct val="120000"/>
              </a:lnSpc>
              <a:spcBef>
                <a:spcPts val="600"/>
              </a:spcBef>
            </a:pPr>
            <a:r>
              <a:rPr lang="en-US" sz="1800" dirty="0"/>
              <a:t>How can this tension be resolved?</a:t>
            </a:r>
          </a:p>
          <a:p>
            <a:pPr>
              <a:lnSpc>
                <a:spcPct val="120000"/>
              </a:lnSpc>
              <a:spcBef>
                <a:spcPts val="600"/>
              </a:spcBef>
            </a:pPr>
            <a:r>
              <a:rPr lang="en-US" sz="1800" dirty="0"/>
              <a:t>Justice White concurrence suggested it could not. </a:t>
            </a:r>
            <a:endParaRPr lang="en-US" sz="1200" dirty="0"/>
          </a:p>
          <a:p>
            <a:pPr marL="400050" lvl="1" indent="0">
              <a:spcBef>
                <a:spcPts val="600"/>
              </a:spcBef>
              <a:buNone/>
            </a:pPr>
            <a:r>
              <a:rPr lang="en-US" sz="1800" dirty="0">
                <a:solidFill>
                  <a:srgbClr val="0070C0"/>
                </a:solidFill>
              </a:rPr>
              <a:t>“Indeed, the </a:t>
            </a:r>
            <a:r>
              <a:rPr lang="en-US" sz="1800" dirty="0">
                <a:solidFill>
                  <a:srgbClr val="C00000"/>
                </a:solidFill>
              </a:rPr>
              <a:t>Court has already recognized that resale price maintenance may increase output by inducing “demand-creating activity” by dealers </a:t>
            </a:r>
            <a:r>
              <a:rPr lang="en-US" sz="1800" dirty="0">
                <a:solidFill>
                  <a:srgbClr val="0070C0"/>
                </a:solidFill>
              </a:rPr>
              <a:t>(such as additional retail outlets, advertising and promotion, and product servicing) that outweighs the additional sales that would result from lower prices brought about by dealer price competition. </a:t>
            </a:r>
            <a:r>
              <a:rPr lang="en-US" sz="1800" dirty="0">
                <a:solidFill>
                  <a:srgbClr val="C00000"/>
                </a:solidFill>
              </a:rPr>
              <a:t>These same output-enhancing possibilities of nonprice vertical restraints are relied upon by the majority as evidence of their social utility </a:t>
            </a:r>
            <a:r>
              <a:rPr lang="en-US" sz="1800" dirty="0">
                <a:solidFill>
                  <a:srgbClr val="0070C0"/>
                </a:solidFill>
              </a:rPr>
              <a:t>and economic soundness, and as a justification for judging them under the rule of reason. </a:t>
            </a:r>
            <a:r>
              <a:rPr lang="en-US" sz="1800" dirty="0">
                <a:solidFill>
                  <a:srgbClr val="C00000"/>
                </a:solidFill>
              </a:rPr>
              <a:t>The effect, if not the intention, of the Court’s opinion is necessarily to call into question the firmly established per se rule against price restraints.”</a:t>
            </a:r>
          </a:p>
          <a:p>
            <a:pPr>
              <a:lnSpc>
                <a:spcPct val="120000"/>
              </a:lnSpc>
              <a:spcBef>
                <a:spcPts val="600"/>
              </a:spcBef>
            </a:pPr>
            <a:endParaRPr lang="en-US" sz="1200" dirty="0"/>
          </a:p>
        </p:txBody>
      </p:sp>
      <p:sp>
        <p:nvSpPr>
          <p:cNvPr id="4" name="Slide Number Placeholder 3">
            <a:extLst>
              <a:ext uri="{FF2B5EF4-FFF2-40B4-BE49-F238E27FC236}">
                <a16:creationId xmlns:a16="http://schemas.microsoft.com/office/drawing/2014/main" id="{EA94D617-8331-454D-AAC4-34FB78EBFFA6}"/>
              </a:ext>
            </a:extLst>
          </p:cNvPr>
          <p:cNvSpPr>
            <a:spLocks noGrp="1"/>
          </p:cNvSpPr>
          <p:nvPr>
            <p:ph type="sldNum" sz="quarter" idx="12"/>
          </p:nvPr>
        </p:nvSpPr>
        <p:spPr/>
        <p:txBody>
          <a:bodyPr/>
          <a:lstStyle/>
          <a:p>
            <a:fld id="{9F21919D-CBDE-4B0B-9CE3-9DF67345EEEA}" type="slidenum">
              <a:rPr lang="en-US" smtClean="0"/>
              <a:t>33</a:t>
            </a:fld>
            <a:endParaRPr lang="en-US"/>
          </a:p>
        </p:txBody>
      </p:sp>
      <p:sp>
        <p:nvSpPr>
          <p:cNvPr id="5" name="TextBox 4">
            <a:extLst>
              <a:ext uri="{FF2B5EF4-FFF2-40B4-BE49-F238E27FC236}">
                <a16:creationId xmlns:a16="http://schemas.microsoft.com/office/drawing/2014/main" id="{9A1A22DF-C035-4D1A-9582-079BF9BF0318}"/>
              </a:ext>
            </a:extLst>
          </p:cNvPr>
          <p:cNvSpPr txBox="1"/>
          <p:nvPr/>
        </p:nvSpPr>
        <p:spPr>
          <a:xfrm>
            <a:off x="8737600" y="3657600"/>
            <a:ext cx="3149600" cy="1631216"/>
          </a:xfrm>
          <a:prstGeom prst="rect">
            <a:avLst/>
          </a:prstGeom>
          <a:solidFill>
            <a:srgbClr val="FFFF00"/>
          </a:solidFill>
          <a:ln w="38100">
            <a:solidFill>
              <a:srgbClr val="0070C0"/>
            </a:solidFill>
          </a:ln>
        </p:spPr>
        <p:txBody>
          <a:bodyPr wrap="square" rtlCol="0">
            <a:spAutoFit/>
          </a:bodyPr>
          <a:lstStyle/>
          <a:p>
            <a:r>
              <a:rPr lang="en-US" sz="2000" b="1" i="1" dirty="0">
                <a:solidFill>
                  <a:srgbClr val="C00000"/>
                </a:solidFill>
              </a:rPr>
              <a:t>Query: </a:t>
            </a:r>
            <a:r>
              <a:rPr lang="en-US" sz="2000" b="1" dirty="0">
                <a:solidFill>
                  <a:schemeClr val="accent1"/>
                </a:solidFill>
              </a:rPr>
              <a:t>Which is likely worse, elimination of price competition with RPM or a territorial restraint that leads to a single retailer?</a:t>
            </a:r>
            <a:endParaRPr lang="en-US" sz="2000" b="1" i="1" dirty="0">
              <a:solidFill>
                <a:schemeClr val="accent1"/>
              </a:solidFill>
            </a:endParaRPr>
          </a:p>
        </p:txBody>
      </p:sp>
      <p:cxnSp>
        <p:nvCxnSpPr>
          <p:cNvPr id="6" name="Straight Arrow Connector 5">
            <a:extLst>
              <a:ext uri="{FF2B5EF4-FFF2-40B4-BE49-F238E27FC236}">
                <a16:creationId xmlns:a16="http://schemas.microsoft.com/office/drawing/2014/main" id="{23F6E788-B264-487D-A754-128B21675444}"/>
              </a:ext>
            </a:extLst>
          </p:cNvPr>
          <p:cNvCxnSpPr>
            <a:cxnSpLocks/>
          </p:cNvCxnSpPr>
          <p:nvPr/>
        </p:nvCxnSpPr>
        <p:spPr>
          <a:xfrm flipH="1">
            <a:off x="7772400" y="4164122"/>
            <a:ext cx="857367" cy="30908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77859377"/>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p:cNvSpPr>
            <a:spLocks noGrp="1"/>
          </p:cNvSpPr>
          <p:nvPr>
            <p:ph type="title"/>
          </p:nvPr>
        </p:nvSpPr>
        <p:spPr>
          <a:xfrm>
            <a:off x="2202944" y="322314"/>
            <a:ext cx="7779256" cy="502444"/>
          </a:xfrm>
        </p:spPr>
        <p:txBody>
          <a:bodyPr>
            <a:noAutofit/>
          </a:bodyPr>
          <a:lstStyle/>
          <a:p>
            <a:r>
              <a:rPr lang="en-US" dirty="0">
                <a:latin typeface="+mn-lt"/>
              </a:rPr>
              <a:t>Between </a:t>
            </a:r>
            <a:r>
              <a:rPr lang="en-US" i="1" dirty="0">
                <a:latin typeface="+mn-lt"/>
              </a:rPr>
              <a:t>Sylvania</a:t>
            </a:r>
            <a:r>
              <a:rPr lang="en-US" dirty="0">
                <a:latin typeface="+mn-lt"/>
              </a:rPr>
              <a:t> &amp; </a:t>
            </a:r>
            <a:r>
              <a:rPr lang="en-US" i="1" dirty="0" err="1">
                <a:latin typeface="+mn-lt"/>
              </a:rPr>
              <a:t>Leegin</a:t>
            </a:r>
            <a:r>
              <a:rPr lang="en-US" dirty="0">
                <a:latin typeface="+mn-lt"/>
              </a:rPr>
              <a:t> (1977 – 2007)</a:t>
            </a:r>
          </a:p>
        </p:txBody>
      </p:sp>
      <p:sp>
        <p:nvSpPr>
          <p:cNvPr id="11267" name="Content Placeholder 3"/>
          <p:cNvSpPr>
            <a:spLocks noGrp="1"/>
          </p:cNvSpPr>
          <p:nvPr>
            <p:ph sz="half" idx="1"/>
          </p:nvPr>
        </p:nvSpPr>
        <p:spPr>
          <a:xfrm>
            <a:off x="914400" y="1145104"/>
            <a:ext cx="3962400" cy="3503096"/>
          </a:xfrm>
        </p:spPr>
        <p:txBody>
          <a:bodyPr>
            <a:normAutofit fontScale="92500"/>
          </a:bodyPr>
          <a:lstStyle/>
          <a:p>
            <a:r>
              <a:rPr lang="en-US" sz="2000" dirty="0"/>
              <a:t>Vertical Intrabrand </a:t>
            </a:r>
            <a:r>
              <a:rPr lang="en-US" sz="2000" b="1" i="1" dirty="0">
                <a:solidFill>
                  <a:srgbClr val="C00000"/>
                </a:solidFill>
              </a:rPr>
              <a:t>Price</a:t>
            </a:r>
            <a:r>
              <a:rPr lang="en-US" sz="2000" i="1" dirty="0">
                <a:solidFill>
                  <a:srgbClr val="C00000"/>
                </a:solidFill>
              </a:rPr>
              <a:t> </a:t>
            </a:r>
            <a:r>
              <a:rPr lang="en-US" sz="2000" dirty="0"/>
              <a:t>Restraints</a:t>
            </a:r>
          </a:p>
          <a:p>
            <a:pPr lvl="1"/>
            <a:r>
              <a:rPr lang="en-US" sz="1800" i="1" dirty="0"/>
              <a:t>Minimum</a:t>
            </a:r>
            <a:r>
              <a:rPr lang="en-US" sz="1800" dirty="0"/>
              <a:t> RPM agreements remained per se unlawful</a:t>
            </a:r>
          </a:p>
          <a:p>
            <a:pPr lvl="2"/>
            <a:r>
              <a:rPr lang="en-US" sz="1600" dirty="0"/>
              <a:t>But not </a:t>
            </a:r>
            <a:r>
              <a:rPr lang="en-US" sz="1600" i="1" dirty="0"/>
              <a:t>maximum</a:t>
            </a:r>
            <a:r>
              <a:rPr lang="en-US" sz="1600" dirty="0"/>
              <a:t> (</a:t>
            </a:r>
            <a:r>
              <a:rPr lang="en-US" sz="1600" i="1" dirty="0"/>
              <a:t>Khan</a:t>
            </a:r>
            <a:r>
              <a:rPr lang="en-US" sz="1600" dirty="0"/>
              <a:t> (1997))</a:t>
            </a:r>
          </a:p>
          <a:p>
            <a:pPr lvl="1"/>
            <a:r>
              <a:rPr lang="en-US" sz="1800" b="1" u="sng" dirty="0">
                <a:solidFill>
                  <a:srgbClr val="C00000"/>
                </a:solidFill>
              </a:rPr>
              <a:t>Two tensions</a:t>
            </a:r>
            <a:r>
              <a:rPr lang="en-US" sz="1800" dirty="0">
                <a:solidFill>
                  <a:srgbClr val="C00000"/>
                </a:solidFill>
              </a:rPr>
              <a:t>:</a:t>
            </a:r>
          </a:p>
          <a:p>
            <a:pPr lvl="2"/>
            <a:r>
              <a:rPr lang="en-US" sz="1600" dirty="0"/>
              <a:t>Price (per se) vs. non-price (ROR)</a:t>
            </a:r>
          </a:p>
          <a:p>
            <a:pPr lvl="2"/>
            <a:r>
              <a:rPr lang="en-US" sz="1600" dirty="0"/>
              <a:t>Concerted (per se) vs. unilateral (immune)</a:t>
            </a:r>
          </a:p>
          <a:p>
            <a:pPr lvl="1"/>
            <a:r>
              <a:rPr lang="en-US" sz="1800" dirty="0"/>
              <a:t>Court Raises Burden of Proof for RPM agreement (Protect </a:t>
            </a:r>
            <a:r>
              <a:rPr lang="en-US" sz="1800" i="1" dirty="0"/>
              <a:t>Sylvania</a:t>
            </a:r>
            <a:r>
              <a:rPr lang="en-US" sz="1800" dirty="0"/>
              <a:t>)</a:t>
            </a:r>
          </a:p>
          <a:p>
            <a:pPr lvl="2"/>
            <a:r>
              <a:rPr lang="en-US" sz="1600" i="1" dirty="0"/>
              <a:t>Monsanto</a:t>
            </a:r>
            <a:r>
              <a:rPr lang="en-US" sz="1600" dirty="0"/>
              <a:t> (1984)</a:t>
            </a:r>
          </a:p>
          <a:p>
            <a:pPr lvl="2"/>
            <a:r>
              <a:rPr lang="en-US" sz="1600" i="1" dirty="0"/>
              <a:t>Business Electronics</a:t>
            </a:r>
            <a:r>
              <a:rPr lang="en-US" sz="1600" dirty="0"/>
              <a:t> (1988)</a:t>
            </a:r>
          </a:p>
        </p:txBody>
      </p:sp>
      <p:sp>
        <p:nvSpPr>
          <p:cNvPr id="11268" name="Content Placeholder 4"/>
          <p:cNvSpPr>
            <a:spLocks noGrp="1"/>
          </p:cNvSpPr>
          <p:nvPr>
            <p:ph sz="half" idx="2"/>
          </p:nvPr>
        </p:nvSpPr>
        <p:spPr>
          <a:xfrm>
            <a:off x="5638800" y="1219200"/>
            <a:ext cx="4648200" cy="3429000"/>
          </a:xfrm>
        </p:spPr>
        <p:txBody>
          <a:bodyPr>
            <a:normAutofit fontScale="92500"/>
          </a:bodyPr>
          <a:lstStyle/>
          <a:p>
            <a:r>
              <a:rPr lang="en-US" sz="2100" dirty="0"/>
              <a:t>Vertical Intrabrand </a:t>
            </a:r>
            <a:r>
              <a:rPr lang="en-US" sz="2100" b="1" i="1" dirty="0">
                <a:solidFill>
                  <a:srgbClr val="C00000"/>
                </a:solidFill>
              </a:rPr>
              <a:t>Non-price </a:t>
            </a:r>
            <a:r>
              <a:rPr lang="en-US" sz="2100" dirty="0"/>
              <a:t>Restraints</a:t>
            </a:r>
          </a:p>
          <a:p>
            <a:pPr lvl="1"/>
            <a:r>
              <a:rPr lang="en-US" sz="1800" dirty="0"/>
              <a:t>ROR for agreements after </a:t>
            </a:r>
            <a:r>
              <a:rPr lang="en-US" sz="1800" i="1" dirty="0"/>
              <a:t>Sylvania</a:t>
            </a:r>
          </a:p>
          <a:p>
            <a:pPr lvl="1"/>
            <a:r>
              <a:rPr lang="en-US" sz="1800" dirty="0"/>
              <a:t>Only two successful challenges in 30+ years</a:t>
            </a:r>
          </a:p>
          <a:p>
            <a:pPr lvl="1"/>
            <a:r>
              <a:rPr lang="en-US" sz="1800" dirty="0"/>
              <a:t>No government challenges</a:t>
            </a:r>
          </a:p>
          <a:p>
            <a:pPr lvl="1"/>
            <a:r>
              <a:rPr lang="en-US" sz="1800" dirty="0"/>
              <a:t>In effect, “per se lawful”</a:t>
            </a:r>
          </a:p>
          <a:p>
            <a:pPr lvl="1"/>
            <a:r>
              <a:rPr lang="en-US" sz="1800" dirty="0"/>
              <a:t>Anticompetitive theory undeveloped</a:t>
            </a:r>
          </a:p>
        </p:txBody>
      </p:sp>
      <p:sp>
        <p:nvSpPr>
          <p:cNvPr id="5" name="Slide Number Placeholder 4"/>
          <p:cNvSpPr>
            <a:spLocks noGrp="1"/>
          </p:cNvSpPr>
          <p:nvPr>
            <p:ph type="sldNum" sz="quarter" idx="12"/>
          </p:nvPr>
        </p:nvSpPr>
        <p:spPr/>
        <p:txBody>
          <a:bodyPr/>
          <a:lstStyle/>
          <a:p>
            <a:pPr>
              <a:defRPr/>
            </a:pPr>
            <a:fld id="{69232555-A10B-446F-AF92-592447746FF0}" type="slidenum">
              <a:rPr lang="en-US" smtClean="0"/>
              <a:pPr>
                <a:defRPr/>
              </a:pPr>
              <a:t>34</a:t>
            </a:fld>
            <a:endParaRPr lang="en-US"/>
          </a:p>
        </p:txBody>
      </p:sp>
      <p:sp>
        <p:nvSpPr>
          <p:cNvPr id="2" name="Rectangle 1">
            <a:extLst>
              <a:ext uri="{FF2B5EF4-FFF2-40B4-BE49-F238E27FC236}">
                <a16:creationId xmlns:a16="http://schemas.microsoft.com/office/drawing/2014/main" id="{51452359-D6A8-4F21-AC33-13167812BB73}"/>
              </a:ext>
            </a:extLst>
          </p:cNvPr>
          <p:cNvSpPr/>
          <p:nvPr/>
        </p:nvSpPr>
        <p:spPr>
          <a:xfrm>
            <a:off x="1924050" y="4870120"/>
            <a:ext cx="8058150" cy="1537359"/>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1600" dirty="0">
                <a:solidFill>
                  <a:srgbClr val="C00000"/>
                </a:solidFill>
                <a:latin typeface="Times New Roman" panose="02020603050405020304" pitchFamily="18" charset="0"/>
                <a:cs typeface="Times New Roman" panose="02020603050405020304" pitchFamily="18" charset="0"/>
              </a:rPr>
              <a:t>So by 2007, vertical intrabrand non-price restraints (</a:t>
            </a:r>
            <a:r>
              <a:rPr lang="en-US" sz="1600" i="1" dirty="0">
                <a:solidFill>
                  <a:srgbClr val="C00000"/>
                </a:solidFill>
                <a:latin typeface="Times New Roman" panose="02020603050405020304" pitchFamily="18" charset="0"/>
                <a:cs typeface="Times New Roman" panose="02020603050405020304" pitchFamily="18" charset="0"/>
              </a:rPr>
              <a:t>Sylvania</a:t>
            </a:r>
            <a:r>
              <a:rPr lang="en-US" sz="1600" dirty="0">
                <a:solidFill>
                  <a:srgbClr val="C00000"/>
                </a:solidFill>
                <a:latin typeface="Times New Roman" panose="02020603050405020304" pitchFamily="18" charset="0"/>
                <a:cs typeface="Times New Roman" panose="02020603050405020304" pitchFamily="18" charset="0"/>
              </a:rPr>
              <a:t>)</a:t>
            </a:r>
            <a:r>
              <a:rPr lang="en-US" sz="1600" i="1" dirty="0">
                <a:solidFill>
                  <a:srgbClr val="C00000"/>
                </a:solidFill>
                <a:latin typeface="Times New Roman" panose="02020603050405020304" pitchFamily="18" charset="0"/>
                <a:cs typeface="Times New Roman" panose="02020603050405020304" pitchFamily="18" charset="0"/>
              </a:rPr>
              <a:t> </a:t>
            </a:r>
            <a:r>
              <a:rPr lang="en-US" sz="1600" dirty="0">
                <a:solidFill>
                  <a:srgbClr val="C00000"/>
                </a:solidFill>
                <a:latin typeface="Times New Roman" panose="02020603050405020304" pitchFamily="18" charset="0"/>
                <a:cs typeface="Times New Roman" panose="02020603050405020304" pitchFamily="18" charset="0"/>
              </a:rPr>
              <a:t>and vertical maximum RPM (</a:t>
            </a:r>
            <a:r>
              <a:rPr lang="en-US" sz="1600" i="1" dirty="0">
                <a:solidFill>
                  <a:srgbClr val="C00000"/>
                </a:solidFill>
                <a:latin typeface="Times New Roman" panose="02020603050405020304" pitchFamily="18" charset="0"/>
                <a:cs typeface="Times New Roman" panose="02020603050405020304" pitchFamily="18" charset="0"/>
              </a:rPr>
              <a:t>Khan</a:t>
            </a:r>
            <a:r>
              <a:rPr lang="en-US" sz="1600" dirty="0">
                <a:solidFill>
                  <a:srgbClr val="C00000"/>
                </a:solidFill>
                <a:latin typeface="Times New Roman" panose="02020603050405020304" pitchFamily="18" charset="0"/>
                <a:cs typeface="Times New Roman" panose="02020603050405020304" pitchFamily="18" charset="0"/>
              </a:rPr>
              <a:t>)</a:t>
            </a:r>
            <a:r>
              <a:rPr lang="en-US" sz="1600" i="1" dirty="0">
                <a:solidFill>
                  <a:srgbClr val="C00000"/>
                </a:solidFill>
                <a:latin typeface="Times New Roman" panose="02020603050405020304" pitchFamily="18" charset="0"/>
                <a:cs typeface="Times New Roman" panose="02020603050405020304" pitchFamily="18" charset="0"/>
              </a:rPr>
              <a:t> </a:t>
            </a:r>
            <a:r>
              <a:rPr lang="en-US" sz="1600" dirty="0">
                <a:solidFill>
                  <a:srgbClr val="C00000"/>
                </a:solidFill>
                <a:latin typeface="Times New Roman" panose="02020603050405020304" pitchFamily="18" charset="0"/>
                <a:cs typeface="Times New Roman" panose="02020603050405020304" pitchFamily="18" charset="0"/>
              </a:rPr>
              <a:t>are judged under the ROR, but minimum RPM remained per se unlawful (</a:t>
            </a:r>
            <a:r>
              <a:rPr lang="en-US" sz="1600" i="1" dirty="0">
                <a:solidFill>
                  <a:srgbClr val="C00000"/>
                </a:solidFill>
                <a:latin typeface="Times New Roman" panose="02020603050405020304" pitchFamily="18" charset="0"/>
                <a:cs typeface="Times New Roman" panose="02020603050405020304" pitchFamily="18" charset="0"/>
              </a:rPr>
              <a:t>Dr. Miles</a:t>
            </a:r>
            <a:r>
              <a:rPr lang="en-US" sz="1600" dirty="0">
                <a:solidFill>
                  <a:srgbClr val="C00000"/>
                </a:solidFill>
                <a:latin typeface="Times New Roman" panose="02020603050405020304" pitchFamily="18" charset="0"/>
                <a:cs typeface="Times New Roman" panose="02020603050405020304" pitchFamily="18" charset="0"/>
              </a:rPr>
              <a:t>)</a:t>
            </a:r>
            <a:r>
              <a:rPr lang="en-US" sz="1600" i="1" dirty="0">
                <a:solidFill>
                  <a:srgbClr val="C00000"/>
                </a:solidFill>
                <a:latin typeface="Times New Roman" panose="02020603050405020304" pitchFamily="18" charset="0"/>
                <a:cs typeface="Times New Roman" panose="02020603050405020304" pitchFamily="18" charset="0"/>
              </a:rPr>
              <a:t>, </a:t>
            </a:r>
            <a:r>
              <a:rPr lang="en-US" sz="1600" dirty="0">
                <a:solidFill>
                  <a:srgbClr val="C00000"/>
                </a:solidFill>
                <a:latin typeface="Times New Roman" panose="02020603050405020304" pitchFamily="18" charset="0"/>
                <a:cs typeface="Times New Roman" panose="02020603050405020304" pitchFamily="18" charset="0"/>
              </a:rPr>
              <a:t>and it was hard to prove RPM agreement because the Court wanted to “protect” the </a:t>
            </a:r>
            <a:r>
              <a:rPr lang="en-US" sz="1600" i="1" dirty="0">
                <a:solidFill>
                  <a:srgbClr val="C00000"/>
                </a:solidFill>
                <a:latin typeface="Times New Roman" panose="02020603050405020304" pitchFamily="18" charset="0"/>
                <a:cs typeface="Times New Roman" panose="02020603050405020304" pitchFamily="18" charset="0"/>
              </a:rPr>
              <a:t>Sylvania </a:t>
            </a:r>
            <a:r>
              <a:rPr lang="en-US" sz="1600" dirty="0">
                <a:solidFill>
                  <a:srgbClr val="C00000"/>
                </a:solidFill>
                <a:latin typeface="Times New Roman" panose="02020603050405020304" pitchFamily="18" charset="0"/>
                <a:cs typeface="Times New Roman" panose="02020603050405020304" pitchFamily="18" charset="0"/>
              </a:rPr>
              <a:t>approach (</a:t>
            </a:r>
            <a:r>
              <a:rPr lang="en-US" sz="1600" i="1" dirty="0">
                <a:solidFill>
                  <a:srgbClr val="C00000"/>
                </a:solidFill>
                <a:latin typeface="Times New Roman" panose="02020603050405020304" pitchFamily="18" charset="0"/>
                <a:cs typeface="Times New Roman" panose="02020603050405020304" pitchFamily="18" charset="0"/>
              </a:rPr>
              <a:t>Monsanto; Business Electronics</a:t>
            </a:r>
            <a:r>
              <a:rPr lang="en-US" sz="1600" dirty="0">
                <a:solidFill>
                  <a:srgbClr val="C00000"/>
                </a:solidFill>
                <a:latin typeface="Times New Roman" panose="02020603050405020304" pitchFamily="18" charset="0"/>
                <a:cs typeface="Times New Roman" panose="02020603050405020304" pitchFamily="18" charset="0"/>
              </a:rPr>
              <a:t>).  This was obviously a mess!</a:t>
            </a:r>
          </a:p>
        </p:txBody>
      </p:sp>
    </p:spTree>
    <p:extLst>
      <p:ext uri="{BB962C8B-B14F-4D97-AF65-F5344CB8AC3E}">
        <p14:creationId xmlns:p14="http://schemas.microsoft.com/office/powerpoint/2010/main" val="1038180187"/>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133600" y="228600"/>
            <a:ext cx="7239000" cy="559594"/>
          </a:xfrm>
        </p:spPr>
        <p:txBody>
          <a:bodyPr>
            <a:noAutofit/>
          </a:bodyPr>
          <a:lstStyle/>
          <a:p>
            <a:r>
              <a:rPr lang="en-US" i="1" dirty="0"/>
              <a:t>Leegin</a:t>
            </a:r>
            <a:r>
              <a:rPr lang="en-US" dirty="0"/>
              <a:t> (2007) </a:t>
            </a:r>
          </a:p>
        </p:txBody>
      </p:sp>
      <p:sp>
        <p:nvSpPr>
          <p:cNvPr id="3" name="Content Placeholder 2"/>
          <p:cNvSpPr>
            <a:spLocks noGrp="1"/>
          </p:cNvSpPr>
          <p:nvPr>
            <p:ph idx="1"/>
          </p:nvPr>
        </p:nvSpPr>
        <p:spPr>
          <a:xfrm>
            <a:off x="914399" y="1095772"/>
            <a:ext cx="7696201" cy="5457427"/>
          </a:xfrm>
        </p:spPr>
        <p:txBody>
          <a:bodyPr>
            <a:normAutofit/>
          </a:bodyPr>
          <a:lstStyle/>
          <a:p>
            <a:r>
              <a:rPr lang="en-US" sz="2000" u="sng" dirty="0"/>
              <a:t>Conduct</a:t>
            </a:r>
            <a:r>
              <a:rPr lang="en-US" sz="2000" dirty="0"/>
              <a:t>: Minimum Resale Price Maintenance (“RPM”) </a:t>
            </a:r>
            <a:r>
              <a:rPr lang="en-US" sz="2000" b="1" i="1" dirty="0">
                <a:solidFill>
                  <a:srgbClr val="C00000"/>
                </a:solidFill>
              </a:rPr>
              <a:t>agreement </a:t>
            </a:r>
          </a:p>
          <a:p>
            <a:pPr lvl="1"/>
            <a:r>
              <a:rPr lang="en-US" sz="1800" dirty="0"/>
              <a:t>Note evolution of the defendant’s case strategy from reliance on </a:t>
            </a:r>
            <a:r>
              <a:rPr lang="en-US" sz="1800" i="1" dirty="0"/>
              <a:t>Colgate</a:t>
            </a:r>
            <a:r>
              <a:rPr lang="en-US" sz="1800" dirty="0"/>
              <a:t> (unilateral RPM) to direct challenge to </a:t>
            </a:r>
            <a:r>
              <a:rPr lang="en-US" sz="1800" i="1" dirty="0"/>
              <a:t>Dr. Miles</a:t>
            </a:r>
            <a:endParaRPr lang="en-US" sz="1800" b="1" dirty="0">
              <a:solidFill>
                <a:schemeClr val="accent5">
                  <a:lumMod val="75000"/>
                </a:schemeClr>
              </a:solidFill>
            </a:endParaRPr>
          </a:p>
          <a:p>
            <a:r>
              <a:rPr lang="en-US" sz="2000" u="sng" dirty="0"/>
              <a:t>Issue</a:t>
            </a:r>
            <a:r>
              <a:rPr lang="en-US" sz="2000" dirty="0"/>
              <a:t>: </a:t>
            </a:r>
            <a:r>
              <a:rPr lang="en-US" sz="2000" b="1" i="1" dirty="0">
                <a:solidFill>
                  <a:srgbClr val="C00000"/>
                </a:solidFill>
              </a:rPr>
              <a:t>Per Se or Rule of Reason for vertical price agreements </a:t>
            </a:r>
            <a:endParaRPr lang="en-US" sz="1800" b="1" i="1" dirty="0">
              <a:solidFill>
                <a:srgbClr val="C00000"/>
              </a:solidFill>
            </a:endParaRPr>
          </a:p>
          <a:p>
            <a:pPr lvl="1"/>
            <a:r>
              <a:rPr lang="en-US" sz="1800" dirty="0" err="1"/>
              <a:t>Procompetitive</a:t>
            </a:r>
            <a:r>
              <a:rPr lang="en-US" sz="1800" dirty="0"/>
              <a:t>? (Section IIIA)</a:t>
            </a:r>
          </a:p>
          <a:p>
            <a:pPr lvl="2"/>
            <a:r>
              <a:rPr lang="en-US" sz="1800" dirty="0"/>
              <a:t>Promotes </a:t>
            </a:r>
            <a:r>
              <a:rPr lang="en-US" sz="1800" dirty="0" err="1"/>
              <a:t>interbrand</a:t>
            </a:r>
            <a:r>
              <a:rPr lang="en-US" sz="1800" dirty="0"/>
              <a:t> competition – how? </a:t>
            </a:r>
          </a:p>
          <a:p>
            <a:pPr lvl="2"/>
            <a:r>
              <a:rPr lang="en-US" sz="1800" i="1" dirty="0">
                <a:solidFill>
                  <a:srgbClr val="C00000"/>
                </a:solidFill>
              </a:rPr>
              <a:t>Note parallels to Sylvania</a:t>
            </a:r>
          </a:p>
          <a:p>
            <a:pPr lvl="1"/>
            <a:r>
              <a:rPr lang="en-US" sz="1800" dirty="0"/>
              <a:t>Anticompetitive Effects? (Section IIIB)</a:t>
            </a:r>
          </a:p>
          <a:p>
            <a:pPr lvl="2"/>
            <a:r>
              <a:rPr lang="en-US" sz="1800" dirty="0"/>
              <a:t>Four Scenarios (2 collusion; 2 exclusion); Three Factors</a:t>
            </a:r>
          </a:p>
          <a:p>
            <a:pPr lvl="2"/>
            <a:r>
              <a:rPr lang="en-US" sz="1800" i="1" dirty="0">
                <a:solidFill>
                  <a:srgbClr val="C00000"/>
                </a:solidFill>
              </a:rPr>
              <a:t>Note changes from Sylvania</a:t>
            </a:r>
            <a:endParaRPr lang="en-US" sz="1400" i="1" dirty="0">
              <a:solidFill>
                <a:srgbClr val="C00000"/>
              </a:solidFill>
            </a:endParaRPr>
          </a:p>
          <a:p>
            <a:r>
              <a:rPr lang="en-US" sz="2000" u="sng" dirty="0"/>
              <a:t>Holding</a:t>
            </a:r>
            <a:r>
              <a:rPr lang="en-US" sz="2000" dirty="0"/>
              <a:t>: </a:t>
            </a:r>
            <a:r>
              <a:rPr lang="en-US" sz="2000" i="1" dirty="0"/>
              <a:t>Dr. Miles </a:t>
            </a:r>
            <a:r>
              <a:rPr lang="en-US" sz="2000" dirty="0"/>
              <a:t>Overruled</a:t>
            </a:r>
          </a:p>
          <a:p>
            <a:pPr lvl="1"/>
            <a:r>
              <a:rPr lang="en-US" sz="1800" i="1" dirty="0">
                <a:solidFill>
                  <a:srgbClr val="C00000"/>
                </a:solidFill>
              </a:rPr>
              <a:t>Rule of reason restored as the default setting for ALL vertical </a:t>
            </a:r>
            <a:r>
              <a:rPr lang="en-US" sz="1800" i="1" dirty="0" err="1">
                <a:solidFill>
                  <a:srgbClr val="C00000"/>
                </a:solidFill>
              </a:rPr>
              <a:t>intrabrand</a:t>
            </a:r>
            <a:r>
              <a:rPr lang="en-US" sz="1800" i="1" dirty="0">
                <a:solidFill>
                  <a:srgbClr val="C00000"/>
                </a:solidFill>
              </a:rPr>
              <a:t>  restraints, price and non-price</a:t>
            </a:r>
          </a:p>
          <a:p>
            <a:r>
              <a:rPr lang="en-US" sz="2000" u="sng" dirty="0"/>
              <a:t>Dissent</a:t>
            </a:r>
          </a:p>
          <a:p>
            <a:pPr lvl="1"/>
            <a:r>
              <a:rPr lang="en-US" sz="1800" dirty="0"/>
              <a:t>Defense of per se rule on the merits? Not really – more about stare decisis</a:t>
            </a:r>
          </a:p>
        </p:txBody>
      </p:sp>
      <p:sp>
        <p:nvSpPr>
          <p:cNvPr id="4" name="Slide Number Placeholder 3"/>
          <p:cNvSpPr>
            <a:spLocks noGrp="1"/>
          </p:cNvSpPr>
          <p:nvPr>
            <p:ph type="sldNum" sz="quarter" idx="12"/>
          </p:nvPr>
        </p:nvSpPr>
        <p:spPr/>
        <p:txBody>
          <a:bodyPr/>
          <a:lstStyle/>
          <a:p>
            <a:pPr>
              <a:defRPr/>
            </a:pPr>
            <a:fld id="{FAF56807-E574-4E81-8E72-2A572B3DEDE1}" type="slidenum">
              <a:rPr lang="en-US" smtClean="0"/>
              <a:pPr>
                <a:defRPr/>
              </a:pPr>
              <a:t>35</a:t>
            </a:fld>
            <a:endParaRPr lang="en-US" dirty="0"/>
          </a:p>
        </p:txBody>
      </p:sp>
      <p:pic>
        <p:nvPicPr>
          <p:cNvPr id="5" name="Picture 4"/>
          <p:cNvPicPr>
            <a:picLocks noChangeAspect="1"/>
          </p:cNvPicPr>
          <p:nvPr/>
        </p:nvPicPr>
        <p:blipFill>
          <a:blip r:embed="rId3"/>
          <a:stretch>
            <a:fillRect/>
          </a:stretch>
        </p:blipFill>
        <p:spPr>
          <a:xfrm>
            <a:off x="9829800" y="3308294"/>
            <a:ext cx="1059646" cy="1855445"/>
          </a:xfrm>
          <a:prstGeom prst="rect">
            <a:avLst/>
          </a:prstGeom>
        </p:spPr>
      </p:pic>
      <p:pic>
        <p:nvPicPr>
          <p:cNvPr id="6" name="Picture 5"/>
          <p:cNvPicPr>
            <a:picLocks noChangeAspect="1"/>
          </p:cNvPicPr>
          <p:nvPr/>
        </p:nvPicPr>
        <p:blipFill>
          <a:blip r:embed="rId4"/>
          <a:stretch>
            <a:fillRect/>
          </a:stretch>
        </p:blipFill>
        <p:spPr>
          <a:xfrm>
            <a:off x="9829800" y="1965097"/>
            <a:ext cx="1019594" cy="851361"/>
          </a:xfrm>
          <a:prstGeom prst="rect">
            <a:avLst/>
          </a:prstGeom>
        </p:spPr>
      </p:pic>
    </p:spTree>
    <p:extLst>
      <p:ext uri="{BB962C8B-B14F-4D97-AF65-F5344CB8AC3E}">
        <p14:creationId xmlns:p14="http://schemas.microsoft.com/office/powerpoint/2010/main" val="1841586255"/>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1524001" y="264488"/>
            <a:ext cx="8383799" cy="731044"/>
          </a:xfrm>
        </p:spPr>
        <p:txBody>
          <a:bodyPr>
            <a:noAutofit/>
          </a:bodyPr>
          <a:lstStyle/>
          <a:p>
            <a:r>
              <a:rPr lang="en-US" i="1" dirty="0" err="1">
                <a:latin typeface="+mn-lt"/>
              </a:rPr>
              <a:t>Leegin</a:t>
            </a:r>
            <a:r>
              <a:rPr lang="en-US" dirty="0" err="1">
                <a:latin typeface="+mn-lt"/>
              </a:rPr>
              <a:t>’s</a:t>
            </a:r>
            <a:r>
              <a:rPr lang="en-US" dirty="0">
                <a:latin typeface="+mn-lt"/>
              </a:rPr>
              <a:t> Economic Analysis:</a:t>
            </a:r>
            <a:br>
              <a:rPr lang="en-US" dirty="0">
                <a:latin typeface="+mn-lt"/>
              </a:rPr>
            </a:br>
            <a:r>
              <a:rPr lang="en-US" dirty="0">
                <a:latin typeface="+mn-lt"/>
              </a:rPr>
              <a:t>Anticompetitive vs Procompetitive Effects</a:t>
            </a:r>
          </a:p>
        </p:txBody>
      </p:sp>
      <p:sp>
        <p:nvSpPr>
          <p:cNvPr id="6" name="Content Placeholder 5"/>
          <p:cNvSpPr>
            <a:spLocks noGrp="1"/>
          </p:cNvSpPr>
          <p:nvPr>
            <p:ph sz="half" idx="1"/>
          </p:nvPr>
        </p:nvSpPr>
        <p:spPr>
          <a:xfrm>
            <a:off x="3125569" y="1676400"/>
            <a:ext cx="3511988" cy="2895600"/>
          </a:xfrm>
          <a:ln>
            <a:solidFill>
              <a:schemeClr val="tx1"/>
            </a:solidFill>
          </a:ln>
        </p:spPr>
        <p:txBody>
          <a:bodyPr>
            <a:normAutofit fontScale="77500" lnSpcReduction="20000"/>
          </a:bodyPr>
          <a:lstStyle/>
          <a:p>
            <a:pPr marL="0" indent="0">
              <a:buNone/>
            </a:pPr>
            <a:r>
              <a:rPr lang="en-US" sz="2000" dirty="0"/>
              <a:t>       </a:t>
            </a:r>
            <a:r>
              <a:rPr lang="en-US" sz="2600" u="sng" dirty="0">
                <a:solidFill>
                  <a:srgbClr val="C00000"/>
                </a:solidFill>
              </a:rPr>
              <a:t>Anticompetitive Uses</a:t>
            </a:r>
            <a:br>
              <a:rPr lang="en-US" sz="2600" u="sng" dirty="0">
                <a:solidFill>
                  <a:srgbClr val="C00000"/>
                </a:solidFill>
              </a:rPr>
            </a:br>
            <a:endParaRPr lang="en-US" sz="2600" u="sng" dirty="0">
              <a:solidFill>
                <a:srgbClr val="C00000"/>
              </a:solidFill>
            </a:endParaRPr>
          </a:p>
          <a:p>
            <a:r>
              <a:rPr lang="en-US" sz="2400" dirty="0"/>
              <a:t>Collusion </a:t>
            </a:r>
          </a:p>
          <a:p>
            <a:pPr lvl="1"/>
            <a:r>
              <a:rPr lang="en-US" sz="2000" dirty="0"/>
              <a:t>Facilitate mfr cartel</a:t>
            </a:r>
          </a:p>
          <a:p>
            <a:pPr lvl="1"/>
            <a:r>
              <a:rPr lang="en-US" sz="2000" dirty="0"/>
              <a:t>Facilitate dealer cartel</a:t>
            </a:r>
            <a:endParaRPr lang="en-US" sz="2000" dirty="0">
              <a:highlight>
                <a:srgbClr val="FFFF00"/>
              </a:highlight>
            </a:endParaRPr>
          </a:p>
          <a:p>
            <a:r>
              <a:rPr lang="en-US" sz="2400" dirty="0">
                <a:highlight>
                  <a:srgbClr val="FFFF00"/>
                </a:highlight>
              </a:rPr>
              <a:t>Exclusion</a:t>
            </a:r>
            <a:r>
              <a:rPr lang="en-US" sz="2400" dirty="0"/>
              <a:t> </a:t>
            </a:r>
          </a:p>
          <a:p>
            <a:pPr lvl="1"/>
            <a:r>
              <a:rPr lang="en-US" sz="2000" dirty="0"/>
              <a:t>By Dominant </a:t>
            </a:r>
            <a:r>
              <a:rPr lang="en-US" sz="2000" dirty="0" err="1"/>
              <a:t>Mfg</a:t>
            </a:r>
            <a:endParaRPr lang="en-US" sz="2000" dirty="0"/>
          </a:p>
          <a:p>
            <a:pPr lvl="1"/>
            <a:r>
              <a:rPr lang="en-US" sz="2000" dirty="0"/>
              <a:t>By Dominant Retailer</a:t>
            </a:r>
            <a:br>
              <a:rPr lang="en-US" sz="2000" dirty="0"/>
            </a:br>
            <a:endParaRPr lang="en-US" sz="2000" dirty="0"/>
          </a:p>
          <a:p>
            <a:r>
              <a:rPr lang="en-US" sz="2400" dirty="0"/>
              <a:t>Quality-adjusted prices higher</a:t>
            </a:r>
          </a:p>
        </p:txBody>
      </p:sp>
      <p:sp>
        <p:nvSpPr>
          <p:cNvPr id="7" name="Content Placeholder 6"/>
          <p:cNvSpPr>
            <a:spLocks noGrp="1"/>
          </p:cNvSpPr>
          <p:nvPr>
            <p:ph sz="half" idx="2"/>
          </p:nvPr>
        </p:nvSpPr>
        <p:spPr>
          <a:xfrm>
            <a:off x="7086600" y="1519640"/>
            <a:ext cx="3740588" cy="4572000"/>
          </a:xfrm>
          <a:ln>
            <a:solidFill>
              <a:schemeClr val="tx1"/>
            </a:solidFill>
          </a:ln>
        </p:spPr>
        <p:txBody>
          <a:bodyPr>
            <a:normAutofit fontScale="77500" lnSpcReduction="20000"/>
          </a:bodyPr>
          <a:lstStyle/>
          <a:p>
            <a:pPr marL="0" indent="0">
              <a:buNone/>
            </a:pPr>
            <a:r>
              <a:rPr lang="en-US" sz="2400" dirty="0"/>
              <a:t>       </a:t>
            </a:r>
            <a:r>
              <a:rPr lang="en-US" sz="2600" u="sng" dirty="0">
                <a:solidFill>
                  <a:srgbClr val="C00000"/>
                </a:solidFill>
              </a:rPr>
              <a:t>Procompetitive Uses</a:t>
            </a:r>
            <a:br>
              <a:rPr lang="en-US" sz="2600" u="sng" dirty="0">
                <a:solidFill>
                  <a:srgbClr val="C00000"/>
                </a:solidFill>
              </a:rPr>
            </a:br>
            <a:endParaRPr lang="en-US" sz="2400" u="sng" dirty="0">
              <a:solidFill>
                <a:srgbClr val="C00000"/>
              </a:solidFill>
            </a:endParaRPr>
          </a:p>
          <a:p>
            <a:r>
              <a:rPr lang="en-US" sz="2400" dirty="0"/>
              <a:t>Promote </a:t>
            </a:r>
            <a:r>
              <a:rPr lang="en-US" sz="2400" dirty="0" err="1"/>
              <a:t>interbrand</a:t>
            </a:r>
            <a:r>
              <a:rPr lang="en-US" sz="2400" dirty="0"/>
              <a:t> competition</a:t>
            </a:r>
          </a:p>
          <a:p>
            <a:pPr lvl="1"/>
            <a:r>
              <a:rPr lang="en-US" sz="2200" dirty="0"/>
              <a:t>Prevent free riding on services</a:t>
            </a:r>
          </a:p>
          <a:p>
            <a:pPr lvl="1"/>
            <a:r>
              <a:rPr lang="en-US" sz="2200" dirty="0"/>
              <a:t>Promote entry and investment</a:t>
            </a:r>
          </a:p>
          <a:p>
            <a:pPr lvl="1"/>
            <a:r>
              <a:rPr lang="en-US" sz="2200" dirty="0"/>
              <a:t>Promote service &amp; choice</a:t>
            </a:r>
          </a:p>
          <a:p>
            <a:pPr lvl="1"/>
            <a:r>
              <a:rPr lang="en-US" sz="2200" dirty="0"/>
              <a:t>Prevent free riding on retailer reputation </a:t>
            </a:r>
            <a:br>
              <a:rPr lang="en-US" sz="2200" dirty="0"/>
            </a:br>
            <a:endParaRPr lang="en-US" sz="2200" dirty="0"/>
          </a:p>
          <a:p>
            <a:r>
              <a:rPr lang="en-US" sz="2400" dirty="0"/>
              <a:t>Encourage retailer services regardless of free rider</a:t>
            </a:r>
          </a:p>
          <a:p>
            <a:pPr lvl="1"/>
            <a:r>
              <a:rPr lang="en-US" sz="2200" dirty="0"/>
              <a:t>Increased efficiency</a:t>
            </a:r>
            <a:br>
              <a:rPr lang="en-US" sz="2200" dirty="0"/>
            </a:br>
            <a:endParaRPr lang="en-US" sz="2200" dirty="0"/>
          </a:p>
          <a:p>
            <a:r>
              <a:rPr lang="en-US" sz="2400" dirty="0"/>
              <a:t>Query: What about products that don’t need any point of sale (POS) services?</a:t>
            </a:r>
          </a:p>
        </p:txBody>
      </p:sp>
      <p:sp>
        <p:nvSpPr>
          <p:cNvPr id="4" name="Slide Number Placeholder 3"/>
          <p:cNvSpPr>
            <a:spLocks noGrp="1"/>
          </p:cNvSpPr>
          <p:nvPr>
            <p:ph type="sldNum" sz="quarter" idx="12"/>
          </p:nvPr>
        </p:nvSpPr>
        <p:spPr/>
        <p:txBody>
          <a:bodyPr/>
          <a:lstStyle/>
          <a:p>
            <a:pPr>
              <a:defRPr/>
            </a:pPr>
            <a:fld id="{FAF56807-E574-4E81-8E72-2A572B3DEDE1}" type="slidenum">
              <a:rPr lang="en-US" smtClean="0"/>
              <a:pPr>
                <a:defRPr/>
              </a:pPr>
              <a:t>36</a:t>
            </a:fld>
            <a:endParaRPr lang="en-US"/>
          </a:p>
        </p:txBody>
      </p:sp>
      <p:sp>
        <p:nvSpPr>
          <p:cNvPr id="9" name="TextBox 8">
            <a:extLst>
              <a:ext uri="{FF2B5EF4-FFF2-40B4-BE49-F238E27FC236}">
                <a16:creationId xmlns:a16="http://schemas.microsoft.com/office/drawing/2014/main" id="{FA9CD139-C80A-484C-B342-2A6B2E6D558C}"/>
              </a:ext>
            </a:extLst>
          </p:cNvPr>
          <p:cNvSpPr txBox="1"/>
          <p:nvPr/>
        </p:nvSpPr>
        <p:spPr>
          <a:xfrm>
            <a:off x="152401" y="2057042"/>
            <a:ext cx="2743200" cy="1200329"/>
          </a:xfrm>
          <a:prstGeom prst="rect">
            <a:avLst/>
          </a:prstGeom>
          <a:noFill/>
          <a:ln>
            <a:solidFill>
              <a:schemeClr val="accent1"/>
            </a:solidFill>
          </a:ln>
        </p:spPr>
        <p:txBody>
          <a:bodyPr wrap="square" rtlCol="0">
            <a:spAutoFit/>
          </a:bodyPr>
          <a:lstStyle/>
          <a:p>
            <a:r>
              <a:rPr lang="en-US" b="1" i="1" dirty="0">
                <a:solidFill>
                  <a:srgbClr val="0070C0"/>
                </a:solidFill>
              </a:rPr>
              <a:t>While the restraints are </a:t>
            </a:r>
            <a:r>
              <a:rPr lang="en-US" b="1" i="1" dirty="0" err="1">
                <a:solidFill>
                  <a:srgbClr val="C00000"/>
                </a:solidFill>
              </a:rPr>
              <a:t>intrabrand</a:t>
            </a:r>
            <a:r>
              <a:rPr lang="en-US" b="1" i="1" dirty="0">
                <a:solidFill>
                  <a:srgbClr val="0070C0"/>
                </a:solidFill>
              </a:rPr>
              <a:t>, the relevant competitive harms are </a:t>
            </a:r>
            <a:r>
              <a:rPr lang="en-US" b="1" i="1" dirty="0" err="1">
                <a:solidFill>
                  <a:srgbClr val="C00000"/>
                </a:solidFill>
              </a:rPr>
              <a:t>interbrand</a:t>
            </a:r>
            <a:endParaRPr lang="en-US" b="1" dirty="0">
              <a:solidFill>
                <a:srgbClr val="C00000"/>
              </a:solidFill>
            </a:endParaRPr>
          </a:p>
        </p:txBody>
      </p:sp>
      <p:sp>
        <p:nvSpPr>
          <p:cNvPr id="2" name="TextBox 1">
            <a:extLst>
              <a:ext uri="{FF2B5EF4-FFF2-40B4-BE49-F238E27FC236}">
                <a16:creationId xmlns:a16="http://schemas.microsoft.com/office/drawing/2014/main" id="{F0409DC1-5F96-4671-A74C-31205BC35249}"/>
              </a:ext>
            </a:extLst>
          </p:cNvPr>
          <p:cNvSpPr txBox="1"/>
          <p:nvPr/>
        </p:nvSpPr>
        <p:spPr>
          <a:xfrm>
            <a:off x="180976" y="4175804"/>
            <a:ext cx="2867024" cy="1477328"/>
          </a:xfrm>
          <a:prstGeom prst="rect">
            <a:avLst/>
          </a:prstGeom>
          <a:solidFill>
            <a:srgbClr val="FFFF00"/>
          </a:solidFill>
          <a:ln>
            <a:solidFill>
              <a:schemeClr val="accent1"/>
            </a:solidFill>
          </a:ln>
        </p:spPr>
        <p:txBody>
          <a:bodyPr wrap="square" rtlCol="0">
            <a:spAutoFit/>
          </a:bodyPr>
          <a:lstStyle/>
          <a:p>
            <a:r>
              <a:rPr lang="en-US" b="1" i="1" dirty="0">
                <a:solidFill>
                  <a:srgbClr val="0070C0"/>
                </a:solidFill>
              </a:rPr>
              <a:t>Recognition of exclusion motive in </a:t>
            </a:r>
            <a:r>
              <a:rPr lang="en-US" b="1" i="1" dirty="0" err="1">
                <a:solidFill>
                  <a:srgbClr val="0070C0"/>
                </a:solidFill>
              </a:rPr>
              <a:t>Leegin</a:t>
            </a:r>
            <a:r>
              <a:rPr lang="en-US" b="1" i="1" dirty="0">
                <a:solidFill>
                  <a:srgbClr val="0070C0"/>
                </a:solidFill>
              </a:rPr>
              <a:t> is significant. That motive was not flagged by Chicago-school!</a:t>
            </a:r>
            <a:endParaRPr lang="en-US" b="1" dirty="0">
              <a:solidFill>
                <a:srgbClr val="0070C0"/>
              </a:solidFill>
            </a:endParaRPr>
          </a:p>
        </p:txBody>
      </p:sp>
      <p:cxnSp>
        <p:nvCxnSpPr>
          <p:cNvPr id="8" name="Straight Arrow Connector 7">
            <a:extLst>
              <a:ext uri="{FF2B5EF4-FFF2-40B4-BE49-F238E27FC236}">
                <a16:creationId xmlns:a16="http://schemas.microsoft.com/office/drawing/2014/main" id="{0FC0394A-59F3-44F5-8613-C00806CF164D}"/>
              </a:ext>
            </a:extLst>
          </p:cNvPr>
          <p:cNvCxnSpPr>
            <a:cxnSpLocks/>
          </p:cNvCxnSpPr>
          <p:nvPr/>
        </p:nvCxnSpPr>
        <p:spPr>
          <a:xfrm flipV="1">
            <a:off x="2425555" y="3335678"/>
            <a:ext cx="915012" cy="76181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65971259"/>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FA06175-5A9C-4774-AB0B-9B5678126EAA}"/>
              </a:ext>
            </a:extLst>
          </p:cNvPr>
          <p:cNvSpPr>
            <a:spLocks noGrp="1"/>
          </p:cNvSpPr>
          <p:nvPr>
            <p:ph type="title"/>
          </p:nvPr>
        </p:nvSpPr>
        <p:spPr/>
        <p:txBody>
          <a:bodyPr/>
          <a:lstStyle/>
          <a:p>
            <a:pPr algn="l"/>
            <a:r>
              <a:rPr lang="en-US" dirty="0"/>
              <a:t>RPM Agreements Can Raise Product Demand &amp; Interbrand Competition: </a:t>
            </a:r>
            <a:r>
              <a:rPr lang="en-US" i="1" dirty="0"/>
              <a:t>Summary </a:t>
            </a:r>
          </a:p>
        </p:txBody>
      </p:sp>
      <p:sp>
        <p:nvSpPr>
          <p:cNvPr id="3" name="Content Placeholder 2">
            <a:extLst>
              <a:ext uri="{FF2B5EF4-FFF2-40B4-BE49-F238E27FC236}">
                <a16:creationId xmlns:a16="http://schemas.microsoft.com/office/drawing/2014/main" id="{10D93D5E-9F68-44BD-B38F-718634061917}"/>
              </a:ext>
            </a:extLst>
          </p:cNvPr>
          <p:cNvSpPr>
            <a:spLocks noGrp="1"/>
          </p:cNvSpPr>
          <p:nvPr>
            <p:ph idx="1"/>
          </p:nvPr>
        </p:nvSpPr>
        <p:spPr>
          <a:xfrm>
            <a:off x="609600" y="1619253"/>
            <a:ext cx="10591800" cy="4525963"/>
          </a:xfrm>
        </p:spPr>
        <p:txBody>
          <a:bodyPr>
            <a:normAutofit fontScale="77500" lnSpcReduction="20000"/>
          </a:bodyPr>
          <a:lstStyle/>
          <a:p>
            <a:pPr>
              <a:lnSpc>
                <a:spcPct val="115000"/>
              </a:lnSpc>
              <a:spcBef>
                <a:spcPct val="0"/>
              </a:spcBef>
              <a:spcAft>
                <a:spcPts val="750"/>
              </a:spcAft>
            </a:pPr>
            <a:r>
              <a:rPr lang="en-US" i="1" dirty="0">
                <a:solidFill>
                  <a:srgbClr val="C00000"/>
                </a:solidFill>
                <a:latin typeface="Times New Roman" panose="02020603050405020304" pitchFamily="18" charset="0"/>
                <a:cs typeface="Times New Roman" panose="02020603050405020304" pitchFamily="18" charset="0"/>
              </a:rPr>
              <a:t>General point: Shift retail competition from price to non-price dimensions</a:t>
            </a:r>
          </a:p>
          <a:p>
            <a:pPr>
              <a:lnSpc>
                <a:spcPct val="115000"/>
              </a:lnSpc>
              <a:spcBef>
                <a:spcPct val="0"/>
              </a:spcBef>
              <a:spcAft>
                <a:spcPts val="750"/>
              </a:spcAft>
            </a:pPr>
            <a:r>
              <a:rPr lang="en-US" dirty="0">
                <a:latin typeface="Times New Roman" panose="02020603050405020304" pitchFamily="18" charset="0"/>
                <a:cs typeface="Times New Roman" panose="02020603050405020304" pitchFamily="18" charset="0"/>
              </a:rPr>
              <a:t>Variations </a:t>
            </a:r>
            <a:r>
              <a:rPr lang="en-US" i="1" dirty="0">
                <a:latin typeface="Times New Roman" panose="02020603050405020304" pitchFamily="18" charset="0"/>
                <a:cs typeface="Times New Roman" panose="02020603050405020304" pitchFamily="18" charset="0"/>
              </a:rPr>
              <a:t>(recall list from Sylvania)</a:t>
            </a:r>
          </a:p>
          <a:p>
            <a:pPr lvl="1">
              <a:lnSpc>
                <a:spcPct val="115000"/>
              </a:lnSpc>
              <a:spcBef>
                <a:spcPct val="0"/>
              </a:spcBef>
              <a:spcAft>
                <a:spcPts val="750"/>
              </a:spcAft>
            </a:pPr>
            <a:r>
              <a:rPr lang="en-US" dirty="0">
                <a:latin typeface="Times New Roman" panose="02020603050405020304" pitchFamily="18" charset="0"/>
                <a:cs typeface="Times New Roman" panose="02020603050405020304" pitchFamily="18" charset="0"/>
              </a:rPr>
              <a:t>Induce competent retailers to carry and invest in new products </a:t>
            </a:r>
          </a:p>
          <a:p>
            <a:pPr lvl="1">
              <a:lnSpc>
                <a:spcPct val="115000"/>
              </a:lnSpc>
              <a:spcBef>
                <a:spcPct val="0"/>
              </a:spcBef>
              <a:spcAft>
                <a:spcPts val="750"/>
              </a:spcAft>
            </a:pPr>
            <a:r>
              <a:rPr lang="en-US" dirty="0">
                <a:latin typeface="Times New Roman" panose="02020603050405020304" pitchFamily="18" charset="0"/>
                <a:cs typeface="Times New Roman" panose="02020603050405020304" pitchFamily="18" charset="0"/>
              </a:rPr>
              <a:t>Increase promotion and other services </a:t>
            </a:r>
          </a:p>
          <a:p>
            <a:pPr lvl="2">
              <a:lnSpc>
                <a:spcPct val="115000"/>
              </a:lnSpc>
              <a:spcBef>
                <a:spcPct val="0"/>
              </a:spcBef>
              <a:spcAft>
                <a:spcPts val="750"/>
              </a:spcAft>
            </a:pPr>
            <a:r>
              <a:rPr lang="en-US" dirty="0">
                <a:latin typeface="Times New Roman" panose="02020603050405020304" pitchFamily="18" charset="0"/>
                <a:cs typeface="Times New Roman" panose="02020603050405020304" pitchFamily="18" charset="0"/>
              </a:rPr>
              <a:t>Promote existing products</a:t>
            </a:r>
          </a:p>
          <a:p>
            <a:pPr lvl="2">
              <a:lnSpc>
                <a:spcPct val="115000"/>
              </a:lnSpc>
              <a:spcBef>
                <a:spcPct val="0"/>
              </a:spcBef>
              <a:spcAft>
                <a:spcPts val="750"/>
              </a:spcAft>
            </a:pPr>
            <a:r>
              <a:rPr lang="en-US" dirty="0">
                <a:latin typeface="Times New Roman" panose="02020603050405020304" pitchFamily="18" charset="0"/>
                <a:cs typeface="Times New Roman" panose="02020603050405020304" pitchFamily="18" charset="0"/>
              </a:rPr>
              <a:t>Eliminate retailer free riding on other retailers’ services</a:t>
            </a:r>
          </a:p>
          <a:p>
            <a:pPr lvl="2">
              <a:lnSpc>
                <a:spcPct val="115000"/>
              </a:lnSpc>
              <a:spcBef>
                <a:spcPct val="0"/>
              </a:spcBef>
              <a:spcAft>
                <a:spcPts val="750"/>
              </a:spcAft>
            </a:pPr>
            <a:r>
              <a:rPr lang="en-US" dirty="0">
                <a:latin typeface="Times New Roman" panose="02020603050405020304" pitchFamily="18" charset="0"/>
                <a:cs typeface="Times New Roman" panose="02020603050405020304" pitchFamily="18" charset="0"/>
              </a:rPr>
              <a:t>Avoid manufacturer liability by incentivizing safety services </a:t>
            </a:r>
          </a:p>
          <a:p>
            <a:pPr lvl="2">
              <a:lnSpc>
                <a:spcPct val="115000"/>
              </a:lnSpc>
              <a:spcBef>
                <a:spcPct val="0"/>
              </a:spcBef>
              <a:spcAft>
                <a:spcPts val="750"/>
              </a:spcAft>
            </a:pPr>
            <a:r>
              <a:rPr lang="en-US" dirty="0">
                <a:latin typeface="Times New Roman" panose="02020603050405020304" pitchFamily="18" charset="0"/>
                <a:cs typeface="Times New Roman" panose="02020603050405020304" pitchFamily="18" charset="0"/>
              </a:rPr>
              <a:t>Protect manufacturer's reputation by assuring quality services </a:t>
            </a:r>
          </a:p>
          <a:p>
            <a:pPr lvl="1">
              <a:lnSpc>
                <a:spcPct val="115000"/>
              </a:lnSpc>
              <a:spcBef>
                <a:spcPct val="0"/>
              </a:spcBef>
              <a:spcAft>
                <a:spcPts val="750"/>
              </a:spcAft>
            </a:pPr>
            <a:r>
              <a:rPr lang="en-US" dirty="0">
                <a:latin typeface="Times New Roman" panose="02020603050405020304" pitchFamily="18" charset="0"/>
                <a:cs typeface="Times New Roman" panose="02020603050405020304" pitchFamily="18" charset="0"/>
              </a:rPr>
              <a:t>Incentivize retailer promotion and services without the need to monitor performance  </a:t>
            </a:r>
          </a:p>
          <a:p>
            <a:pPr lvl="1">
              <a:lnSpc>
                <a:spcPct val="115000"/>
              </a:lnSpc>
              <a:spcBef>
                <a:spcPct val="0"/>
              </a:spcBef>
              <a:spcAft>
                <a:spcPts val="750"/>
              </a:spcAft>
            </a:pPr>
            <a:endParaRPr lang="en-US" dirty="0"/>
          </a:p>
        </p:txBody>
      </p:sp>
      <p:sp>
        <p:nvSpPr>
          <p:cNvPr id="4" name="Slide Number Placeholder 3">
            <a:extLst>
              <a:ext uri="{FF2B5EF4-FFF2-40B4-BE49-F238E27FC236}">
                <a16:creationId xmlns:a16="http://schemas.microsoft.com/office/drawing/2014/main" id="{DF807746-6A12-4B62-A081-78F64638B662}"/>
              </a:ext>
            </a:extLst>
          </p:cNvPr>
          <p:cNvSpPr>
            <a:spLocks noGrp="1"/>
          </p:cNvSpPr>
          <p:nvPr>
            <p:ph type="sldNum" sz="quarter" idx="12"/>
          </p:nvPr>
        </p:nvSpPr>
        <p:spPr/>
        <p:txBody>
          <a:bodyPr/>
          <a:lstStyle/>
          <a:p>
            <a:fld id="{9F21919D-CBDE-4B0B-9CE3-9DF67345EEEA}" type="slidenum">
              <a:rPr lang="en-US" smtClean="0"/>
              <a:t>37</a:t>
            </a:fld>
            <a:endParaRPr lang="en-US"/>
          </a:p>
        </p:txBody>
      </p:sp>
    </p:spTree>
    <p:extLst>
      <p:ext uri="{BB962C8B-B14F-4D97-AF65-F5344CB8AC3E}">
        <p14:creationId xmlns:p14="http://schemas.microsoft.com/office/powerpoint/2010/main" val="423597060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B5CDEA2-1923-4C8D-A68D-EF8373AD641D}"/>
              </a:ext>
            </a:extLst>
          </p:cNvPr>
          <p:cNvSpPr>
            <a:spLocks noGrp="1"/>
          </p:cNvSpPr>
          <p:nvPr>
            <p:ph type="title"/>
          </p:nvPr>
        </p:nvSpPr>
        <p:spPr/>
        <p:txBody>
          <a:bodyPr/>
          <a:lstStyle/>
          <a:p>
            <a:pPr algn="l"/>
            <a:r>
              <a:rPr lang="en-US" dirty="0"/>
              <a:t>Shifting Retail Competition From Price to Non-Price Dimensions with RPM: </a:t>
            </a:r>
            <a:r>
              <a:rPr lang="en-US" i="1" dirty="0"/>
              <a:t>Economic Analysis</a:t>
            </a:r>
          </a:p>
        </p:txBody>
      </p:sp>
      <p:sp>
        <p:nvSpPr>
          <p:cNvPr id="3" name="Content Placeholder 2">
            <a:extLst>
              <a:ext uri="{FF2B5EF4-FFF2-40B4-BE49-F238E27FC236}">
                <a16:creationId xmlns:a16="http://schemas.microsoft.com/office/drawing/2014/main" id="{7306FEBD-CAAB-42B5-98F8-E2D29D872A7B}"/>
              </a:ext>
            </a:extLst>
          </p:cNvPr>
          <p:cNvSpPr>
            <a:spLocks noGrp="1"/>
          </p:cNvSpPr>
          <p:nvPr>
            <p:ph idx="1"/>
          </p:nvPr>
        </p:nvSpPr>
        <p:spPr>
          <a:xfrm>
            <a:off x="609600" y="1600203"/>
            <a:ext cx="10972800" cy="5257797"/>
          </a:xfrm>
        </p:spPr>
        <p:txBody>
          <a:bodyPr>
            <a:normAutofit lnSpcReduction="10000"/>
          </a:bodyPr>
          <a:lstStyle/>
          <a:p>
            <a:r>
              <a:rPr lang="en-US" baseline="30000" dirty="0"/>
              <a:t>Retailers have increased incentives to provide non-price benefits, if they earn a higher margin on each incremental sale </a:t>
            </a:r>
          </a:p>
          <a:p>
            <a:pPr lvl="1">
              <a:buFont typeface="Arial" panose="020B0604020202020204" pitchFamily="34" charset="0"/>
              <a:buChar char="•"/>
            </a:pPr>
            <a:r>
              <a:rPr lang="en-US" baseline="30000" dirty="0"/>
              <a:t>Suppose </a:t>
            </a:r>
            <a:r>
              <a:rPr lang="en-US" baseline="30000" dirty="0">
                <a:solidFill>
                  <a:srgbClr val="C00000"/>
                </a:solidFill>
              </a:rPr>
              <a:t>$100 </a:t>
            </a:r>
            <a:r>
              <a:rPr lang="en-US" baseline="30000" dirty="0"/>
              <a:t>increase in advertising will generate </a:t>
            </a:r>
            <a:r>
              <a:rPr lang="en-US" baseline="30000" dirty="0">
                <a:solidFill>
                  <a:srgbClr val="C00000"/>
                </a:solidFill>
              </a:rPr>
              <a:t>20 </a:t>
            </a:r>
            <a:r>
              <a:rPr lang="en-US" baseline="30000" dirty="0"/>
              <a:t>extra sales</a:t>
            </a:r>
          </a:p>
          <a:p>
            <a:pPr lvl="1">
              <a:buFont typeface="Arial" panose="020B0604020202020204" pitchFamily="34" charset="0"/>
              <a:buChar char="•"/>
            </a:pPr>
            <a:r>
              <a:rPr lang="en-US" baseline="30000" dirty="0"/>
              <a:t>Then advertising is </a:t>
            </a:r>
            <a:r>
              <a:rPr lang="en-US" baseline="30000" dirty="0">
                <a:solidFill>
                  <a:srgbClr val="C00000"/>
                </a:solidFill>
              </a:rPr>
              <a:t>profitable </a:t>
            </a:r>
            <a:r>
              <a:rPr lang="en-US" baseline="30000" dirty="0"/>
              <a:t>if the retailer’s dollar margin per sale is </a:t>
            </a:r>
            <a:r>
              <a:rPr lang="en-US" baseline="30000" dirty="0">
                <a:solidFill>
                  <a:srgbClr val="C00000"/>
                </a:solidFill>
              </a:rPr>
              <a:t>$6 </a:t>
            </a:r>
            <a:r>
              <a:rPr lang="en-US" baseline="30000" dirty="0"/>
              <a:t>(i.e., 20@$6=$120)</a:t>
            </a:r>
          </a:p>
          <a:p>
            <a:pPr lvl="1">
              <a:buFont typeface="Arial" panose="020B0604020202020204" pitchFamily="34" charset="0"/>
              <a:buChar char="•"/>
            </a:pPr>
            <a:r>
              <a:rPr lang="en-US" baseline="30000" dirty="0"/>
              <a:t>But it would be </a:t>
            </a:r>
            <a:r>
              <a:rPr lang="en-US" baseline="30000" dirty="0">
                <a:solidFill>
                  <a:srgbClr val="C00000"/>
                </a:solidFill>
              </a:rPr>
              <a:t>unprofitable </a:t>
            </a:r>
            <a:r>
              <a:rPr lang="en-US" baseline="30000" dirty="0"/>
              <a:t>at a margin of </a:t>
            </a:r>
            <a:r>
              <a:rPr lang="en-US" baseline="30000" dirty="0">
                <a:solidFill>
                  <a:srgbClr val="C00000"/>
                </a:solidFill>
              </a:rPr>
              <a:t>$4 </a:t>
            </a:r>
            <a:r>
              <a:rPr lang="en-US" baseline="30000" dirty="0"/>
              <a:t>(i.e., 20 @$4 = $80)</a:t>
            </a:r>
          </a:p>
          <a:p>
            <a:pPr lvl="1">
              <a:buFont typeface="Arial" panose="020B0604020202020204" pitchFamily="34" charset="0"/>
              <a:buChar char="•"/>
            </a:pPr>
            <a:r>
              <a:rPr lang="en-US" baseline="30000" dirty="0"/>
              <a:t>Thus, manufacturer can incentivize this $100 in advertising if it ensures that retailer margin </a:t>
            </a:r>
            <a:br>
              <a:rPr lang="en-US" baseline="30000" dirty="0"/>
            </a:br>
            <a:r>
              <a:rPr lang="en-US" baseline="30000" dirty="0"/>
              <a:t>is more than </a:t>
            </a:r>
            <a:r>
              <a:rPr lang="en-US" baseline="30000" dirty="0">
                <a:solidFill>
                  <a:srgbClr val="C00000"/>
                </a:solidFill>
              </a:rPr>
              <a:t>$5  </a:t>
            </a:r>
            <a:r>
              <a:rPr lang="en-US" baseline="30000" dirty="0"/>
              <a:t>(i.e., 20 @ $5 = $100)</a:t>
            </a:r>
          </a:p>
          <a:p>
            <a:r>
              <a:rPr lang="en-US" baseline="30000" dirty="0"/>
              <a:t>Suppose that manufacturer product demand responds </a:t>
            </a:r>
            <a:r>
              <a:rPr lang="en-US" i="1" baseline="30000" dirty="0"/>
              <a:t>more </a:t>
            </a:r>
            <a:r>
              <a:rPr lang="en-US" baseline="30000" dirty="0"/>
              <a:t>to increases in non-price benefits (e.g., quality, services, advertising, shelf space) than to price.</a:t>
            </a:r>
          </a:p>
          <a:p>
            <a:r>
              <a:rPr lang="en-US" baseline="30000" dirty="0"/>
              <a:t>Then manufacture would like to incentivize retailers to increase these non-price benefits, </a:t>
            </a:r>
            <a:br>
              <a:rPr lang="en-US" baseline="30000" dirty="0"/>
            </a:br>
            <a:r>
              <a:rPr lang="en-US" baseline="30000" dirty="0"/>
              <a:t>even if it means somewhat higher prices. </a:t>
            </a:r>
          </a:p>
          <a:p>
            <a:r>
              <a:rPr lang="en-US" baseline="30000" dirty="0">
                <a:solidFill>
                  <a:srgbClr val="C00000"/>
                </a:solidFill>
              </a:rPr>
              <a:t>The combination of RPM and the wholesale price fixes the margin at the desired level</a:t>
            </a:r>
          </a:p>
          <a:p>
            <a:pPr lvl="1">
              <a:buFont typeface="Arial" panose="020B0604020202020204" pitchFamily="34" charset="0"/>
              <a:buChar char="•"/>
            </a:pPr>
            <a:r>
              <a:rPr lang="en-US" baseline="30000" dirty="0"/>
              <a:t>RPM can set the desired margin: RPM </a:t>
            </a:r>
            <a:r>
              <a:rPr lang="en-US" baseline="30000" dirty="0">
                <a:sym typeface="Wingdings" panose="05000000000000000000" pitchFamily="2" charset="2"/>
              </a:rPr>
              <a:t> retail price; Margin = (retail price – wholesale price)</a:t>
            </a:r>
          </a:p>
          <a:p>
            <a:r>
              <a:rPr lang="en-US" baseline="30000" dirty="0">
                <a:sym typeface="Wingdings" panose="05000000000000000000" pitchFamily="2" charset="2"/>
              </a:rPr>
              <a:t>Manufacturer can </a:t>
            </a:r>
            <a:r>
              <a:rPr lang="en-US" i="1" baseline="30000" dirty="0">
                <a:sym typeface="Wingdings" panose="05000000000000000000" pitchFamily="2" charset="2"/>
              </a:rPr>
              <a:t>incentivize </a:t>
            </a:r>
            <a:r>
              <a:rPr lang="en-US" baseline="30000" dirty="0">
                <a:sym typeface="Wingdings" panose="05000000000000000000" pitchFamily="2" charset="2"/>
              </a:rPr>
              <a:t>increased promotion, more shelf space, advertising, after sale services, etc. in the same way.  </a:t>
            </a:r>
          </a:p>
          <a:p>
            <a:pPr lvl="1">
              <a:buFont typeface="Arial" panose="020B0604020202020204" pitchFamily="34" charset="0"/>
              <a:buChar char="•"/>
            </a:pPr>
            <a:r>
              <a:rPr lang="en-US" sz="3000" b="1" i="1" baseline="30000" dirty="0">
                <a:solidFill>
                  <a:srgbClr val="C00000"/>
                </a:solidFill>
                <a:sym typeface="Wingdings" panose="05000000000000000000" pitchFamily="2" charset="2"/>
              </a:rPr>
              <a:t>Since incentives change, there is no need to set requirements or monitor performance!</a:t>
            </a:r>
            <a:r>
              <a:rPr lang="en-US" i="1" baseline="30000" dirty="0">
                <a:solidFill>
                  <a:srgbClr val="C00000"/>
                </a:solidFill>
                <a:sym typeface="Wingdings" panose="05000000000000000000" pitchFamily="2" charset="2"/>
              </a:rPr>
              <a:t>  </a:t>
            </a:r>
          </a:p>
        </p:txBody>
      </p:sp>
      <p:sp>
        <p:nvSpPr>
          <p:cNvPr id="4" name="Slide Number Placeholder 3">
            <a:extLst>
              <a:ext uri="{FF2B5EF4-FFF2-40B4-BE49-F238E27FC236}">
                <a16:creationId xmlns:a16="http://schemas.microsoft.com/office/drawing/2014/main" id="{EBF85675-6292-4FA9-BCFA-AD922BDEE499}"/>
              </a:ext>
            </a:extLst>
          </p:cNvPr>
          <p:cNvSpPr>
            <a:spLocks noGrp="1"/>
          </p:cNvSpPr>
          <p:nvPr>
            <p:ph type="sldNum" sz="quarter" idx="12"/>
          </p:nvPr>
        </p:nvSpPr>
        <p:spPr/>
        <p:txBody>
          <a:bodyPr/>
          <a:lstStyle/>
          <a:p>
            <a:fld id="{9F21919D-CBDE-4B0B-9CE3-9DF67345EEEA}" type="slidenum">
              <a:rPr lang="en-US" smtClean="0"/>
              <a:t>38</a:t>
            </a:fld>
            <a:endParaRPr lang="en-US"/>
          </a:p>
        </p:txBody>
      </p:sp>
    </p:spTree>
    <p:extLst>
      <p:ext uri="{BB962C8B-B14F-4D97-AF65-F5344CB8AC3E}">
        <p14:creationId xmlns:p14="http://schemas.microsoft.com/office/powerpoint/2010/main" val="1066534857"/>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047ABF6-2BD6-477E-BE19-21AECF3DBF29}"/>
              </a:ext>
            </a:extLst>
          </p:cNvPr>
          <p:cNvSpPr>
            <a:spLocks noGrp="1"/>
          </p:cNvSpPr>
          <p:nvPr>
            <p:ph type="title"/>
          </p:nvPr>
        </p:nvSpPr>
        <p:spPr/>
        <p:txBody>
          <a:bodyPr/>
          <a:lstStyle/>
          <a:p>
            <a:r>
              <a:rPr lang="en-US" dirty="0"/>
              <a:t>Consider Impulse Goods</a:t>
            </a:r>
          </a:p>
        </p:txBody>
      </p:sp>
      <p:sp>
        <p:nvSpPr>
          <p:cNvPr id="3" name="Content Placeholder 2">
            <a:extLst>
              <a:ext uri="{FF2B5EF4-FFF2-40B4-BE49-F238E27FC236}">
                <a16:creationId xmlns:a16="http://schemas.microsoft.com/office/drawing/2014/main" id="{A3D9A7DD-CF41-436E-A13F-2B508BA83566}"/>
              </a:ext>
            </a:extLst>
          </p:cNvPr>
          <p:cNvSpPr>
            <a:spLocks noGrp="1"/>
          </p:cNvSpPr>
          <p:nvPr>
            <p:ph idx="1"/>
          </p:nvPr>
        </p:nvSpPr>
        <p:spPr>
          <a:xfrm>
            <a:off x="381000" y="1595439"/>
            <a:ext cx="10972800" cy="4525963"/>
          </a:xfrm>
        </p:spPr>
        <p:txBody>
          <a:bodyPr>
            <a:normAutofit lnSpcReduction="10000"/>
          </a:bodyPr>
          <a:lstStyle/>
          <a:p>
            <a:r>
              <a:rPr lang="en-US" sz="2400" dirty="0"/>
              <a:t>Impulse goods: people more likely to buy when they are visible and accessible at more dealers, </a:t>
            </a:r>
            <a:r>
              <a:rPr lang="en-US" sz="2400" i="1" dirty="0"/>
              <a:t>even if price is higher </a:t>
            </a:r>
            <a:r>
              <a:rPr lang="en-US" sz="2400" dirty="0"/>
              <a:t> </a:t>
            </a:r>
          </a:p>
          <a:p>
            <a:pPr lvl="1"/>
            <a:r>
              <a:rPr lang="en-US" sz="2000" dirty="0"/>
              <a:t>Soft drinks; candy bars</a:t>
            </a:r>
          </a:p>
          <a:p>
            <a:pPr lvl="1"/>
            <a:r>
              <a:rPr lang="en-US" sz="2000" dirty="0"/>
              <a:t>Starbucks coffee</a:t>
            </a:r>
          </a:p>
          <a:p>
            <a:pPr lvl="1"/>
            <a:r>
              <a:rPr lang="en-US" sz="2000" dirty="0"/>
              <a:t>ATM machines</a:t>
            </a:r>
          </a:p>
          <a:p>
            <a:pPr lvl="1"/>
            <a:r>
              <a:rPr lang="en-US" sz="2000" dirty="0"/>
              <a:t>Greeting cards </a:t>
            </a:r>
            <a:r>
              <a:rPr lang="en-US" sz="2000" i="1" dirty="0"/>
              <a:t>(back in the day!)</a:t>
            </a:r>
          </a:p>
          <a:p>
            <a:r>
              <a:rPr lang="en-US" sz="2400" dirty="0"/>
              <a:t>But, if there are many independent dealers (or franchisees), then each will have a greater incentive for price competition</a:t>
            </a:r>
          </a:p>
          <a:p>
            <a:r>
              <a:rPr lang="en-US" sz="2400" i="1" u="sng" dirty="0">
                <a:solidFill>
                  <a:srgbClr val="C00000"/>
                </a:solidFill>
              </a:rPr>
              <a:t>Question</a:t>
            </a:r>
            <a:r>
              <a:rPr lang="en-US" sz="2400" i="1" dirty="0">
                <a:solidFill>
                  <a:srgbClr val="C00000"/>
                </a:solidFill>
              </a:rPr>
              <a:t>: How can dealer get more dealers, since more dealers lead to lower prices, so more dealers will not be attracted?</a:t>
            </a:r>
          </a:p>
          <a:p>
            <a:r>
              <a:rPr lang="en-US" sz="2400" i="1" u="sng" dirty="0"/>
              <a:t>Answer</a:t>
            </a:r>
            <a:r>
              <a:rPr lang="en-US" sz="2400" i="1" dirty="0"/>
              <a:t>: </a:t>
            </a:r>
            <a:r>
              <a:rPr lang="en-US" sz="2400" dirty="0"/>
              <a:t>RPM – where resale price and wholesale price are set to generate a high retail margins</a:t>
            </a:r>
          </a:p>
          <a:p>
            <a:endParaRPr lang="en-US" sz="2400" dirty="0"/>
          </a:p>
          <a:p>
            <a:pPr marL="457200" lvl="1" indent="0">
              <a:buNone/>
            </a:pPr>
            <a:endParaRPr lang="en-US" sz="2000" dirty="0"/>
          </a:p>
          <a:p>
            <a:pPr lvl="1"/>
            <a:endParaRPr lang="en-US" sz="2000" dirty="0"/>
          </a:p>
        </p:txBody>
      </p:sp>
      <p:sp>
        <p:nvSpPr>
          <p:cNvPr id="4" name="Slide Number Placeholder 3">
            <a:extLst>
              <a:ext uri="{FF2B5EF4-FFF2-40B4-BE49-F238E27FC236}">
                <a16:creationId xmlns:a16="http://schemas.microsoft.com/office/drawing/2014/main" id="{687DED69-4749-48A2-BB09-E649AE7E9278}"/>
              </a:ext>
            </a:extLst>
          </p:cNvPr>
          <p:cNvSpPr>
            <a:spLocks noGrp="1"/>
          </p:cNvSpPr>
          <p:nvPr>
            <p:ph type="sldNum" sz="quarter" idx="12"/>
          </p:nvPr>
        </p:nvSpPr>
        <p:spPr/>
        <p:txBody>
          <a:bodyPr/>
          <a:lstStyle/>
          <a:p>
            <a:fld id="{9F21919D-CBDE-4B0B-9CE3-9DF67345EEEA}" type="slidenum">
              <a:rPr lang="en-US" smtClean="0"/>
              <a:t>39</a:t>
            </a:fld>
            <a:endParaRPr lang="en-US"/>
          </a:p>
        </p:txBody>
      </p:sp>
    </p:spTree>
    <p:extLst>
      <p:ext uri="{BB962C8B-B14F-4D97-AF65-F5344CB8AC3E}">
        <p14:creationId xmlns:p14="http://schemas.microsoft.com/office/powerpoint/2010/main" val="384737078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F2BFFC6-C844-44FF-8614-1D9C218ADECD}"/>
              </a:ext>
            </a:extLst>
          </p:cNvPr>
          <p:cNvSpPr>
            <a:spLocks noGrp="1"/>
          </p:cNvSpPr>
          <p:nvPr>
            <p:ph type="title"/>
          </p:nvPr>
        </p:nvSpPr>
        <p:spPr>
          <a:xfrm>
            <a:off x="76200" y="274638"/>
            <a:ext cx="11506200" cy="1143000"/>
          </a:xfrm>
        </p:spPr>
        <p:txBody>
          <a:bodyPr>
            <a:normAutofit/>
          </a:bodyPr>
          <a:lstStyle/>
          <a:p>
            <a:r>
              <a:rPr lang="en-US" dirty="0"/>
              <a:t>Hypo Examples: Vertical Restraints on Mercedes Dealers</a:t>
            </a:r>
          </a:p>
        </p:txBody>
      </p:sp>
      <p:sp>
        <p:nvSpPr>
          <p:cNvPr id="5" name="Content Placeholder 4">
            <a:extLst>
              <a:ext uri="{FF2B5EF4-FFF2-40B4-BE49-F238E27FC236}">
                <a16:creationId xmlns:a16="http://schemas.microsoft.com/office/drawing/2014/main" id="{C71168F4-0CC5-44B8-BE86-24EDC8FB8159}"/>
              </a:ext>
            </a:extLst>
          </p:cNvPr>
          <p:cNvSpPr>
            <a:spLocks noGrp="1"/>
          </p:cNvSpPr>
          <p:nvPr>
            <p:ph sz="half" idx="1"/>
          </p:nvPr>
        </p:nvSpPr>
        <p:spPr/>
        <p:txBody>
          <a:bodyPr>
            <a:normAutofit fontScale="92500" lnSpcReduction="10000"/>
          </a:bodyPr>
          <a:lstStyle/>
          <a:p>
            <a:pPr marL="0" indent="0" algn="ctr">
              <a:buNone/>
            </a:pPr>
            <a:r>
              <a:rPr lang="en-US" sz="2000" u="sng" dirty="0" err="1">
                <a:solidFill>
                  <a:srgbClr val="C00000"/>
                </a:solidFill>
              </a:rPr>
              <a:t>Intrabrand</a:t>
            </a:r>
            <a:r>
              <a:rPr lang="en-US" sz="2000" u="sng" dirty="0">
                <a:solidFill>
                  <a:srgbClr val="C00000"/>
                </a:solidFill>
              </a:rPr>
              <a:t> </a:t>
            </a:r>
          </a:p>
          <a:p>
            <a:r>
              <a:rPr lang="en-US" sz="2000" dirty="0"/>
              <a:t>Dealer may not </a:t>
            </a:r>
            <a:r>
              <a:rPr lang="en-US" sz="2000" i="1" dirty="0"/>
              <a:t>charge more </a:t>
            </a:r>
            <a:r>
              <a:rPr lang="en-US" sz="2000" dirty="0"/>
              <a:t>than MSRP </a:t>
            </a:r>
            <a:br>
              <a:rPr lang="en-US" sz="2000" dirty="0"/>
            </a:br>
            <a:r>
              <a:rPr lang="en-US" sz="2000" i="1" dirty="0"/>
              <a:t>(</a:t>
            </a:r>
            <a:r>
              <a:rPr lang="en-US" sz="2000" i="1" dirty="0" err="1"/>
              <a:t>mfg</a:t>
            </a:r>
            <a:r>
              <a:rPr lang="en-US" sz="2000" i="1" dirty="0"/>
              <a:t> suggested retail price)</a:t>
            </a:r>
            <a:r>
              <a:rPr lang="en-US" sz="2000" dirty="0"/>
              <a:t>;</a:t>
            </a:r>
            <a:r>
              <a:rPr lang="en-US" sz="2000" i="1" dirty="0"/>
              <a:t> </a:t>
            </a:r>
          </a:p>
          <a:p>
            <a:r>
              <a:rPr lang="en-US" sz="2000" dirty="0"/>
              <a:t>Dealer may not </a:t>
            </a:r>
            <a:r>
              <a:rPr lang="en-US" sz="2000" i="1" dirty="0"/>
              <a:t>charge less </a:t>
            </a:r>
            <a:r>
              <a:rPr lang="en-US" sz="2000" dirty="0"/>
              <a:t>than MSRP</a:t>
            </a:r>
          </a:p>
          <a:p>
            <a:r>
              <a:rPr lang="en-US" sz="2000" dirty="0"/>
              <a:t>Dealer may not </a:t>
            </a:r>
            <a:r>
              <a:rPr lang="en-US" sz="2000" i="1" dirty="0"/>
              <a:t>advertise a price less </a:t>
            </a:r>
            <a:r>
              <a:rPr lang="en-US" sz="2000" dirty="0"/>
              <a:t>than MSRP, but can sell at lower price</a:t>
            </a:r>
          </a:p>
          <a:p>
            <a:r>
              <a:rPr lang="en-US" sz="2000" dirty="0"/>
              <a:t>Dealer may not sell to rental car companies (Mercedes reserves for themselves)</a:t>
            </a:r>
          </a:p>
          <a:p>
            <a:r>
              <a:rPr lang="en-US" sz="2000" dirty="0"/>
              <a:t>Dealers may not sell to customers located out of state </a:t>
            </a:r>
          </a:p>
          <a:p>
            <a:r>
              <a:rPr lang="en-US" sz="2000" dirty="0"/>
              <a:t>Dealer must order Mercedes full line, </a:t>
            </a:r>
            <a:br>
              <a:rPr lang="en-US" sz="2000" dirty="0"/>
            </a:br>
            <a:r>
              <a:rPr lang="en-US" sz="2000" dirty="0"/>
              <a:t>not just certain models</a:t>
            </a:r>
          </a:p>
          <a:p>
            <a:r>
              <a:rPr lang="en-US" sz="2000" dirty="0"/>
              <a:t>Dealer cannot open a second Mercedes </a:t>
            </a:r>
            <a:br>
              <a:rPr lang="en-US" sz="2000" dirty="0"/>
            </a:br>
            <a:r>
              <a:rPr lang="en-US" sz="2000" dirty="0"/>
              <a:t>store at a different location </a:t>
            </a:r>
          </a:p>
          <a:p>
            <a:pPr marL="0" indent="0">
              <a:buNone/>
            </a:pPr>
            <a:endParaRPr lang="en-US" sz="2000" dirty="0"/>
          </a:p>
          <a:p>
            <a:pPr marL="0" indent="0">
              <a:buNone/>
            </a:pPr>
            <a:endParaRPr lang="en-US" sz="2000" dirty="0"/>
          </a:p>
          <a:p>
            <a:endParaRPr lang="en-US" sz="2000" dirty="0"/>
          </a:p>
          <a:p>
            <a:pPr marL="0" indent="0">
              <a:buNone/>
            </a:pPr>
            <a:endParaRPr lang="en-US" sz="2000" dirty="0"/>
          </a:p>
        </p:txBody>
      </p:sp>
      <p:sp>
        <p:nvSpPr>
          <p:cNvPr id="6" name="Content Placeholder 5">
            <a:extLst>
              <a:ext uri="{FF2B5EF4-FFF2-40B4-BE49-F238E27FC236}">
                <a16:creationId xmlns:a16="http://schemas.microsoft.com/office/drawing/2014/main" id="{1146E02B-7310-4E50-A9BC-EF35B0D5010E}"/>
              </a:ext>
            </a:extLst>
          </p:cNvPr>
          <p:cNvSpPr>
            <a:spLocks noGrp="1"/>
          </p:cNvSpPr>
          <p:nvPr>
            <p:ph sz="half" idx="2"/>
          </p:nvPr>
        </p:nvSpPr>
        <p:spPr/>
        <p:txBody>
          <a:bodyPr>
            <a:normAutofit fontScale="92500" lnSpcReduction="10000"/>
          </a:bodyPr>
          <a:lstStyle/>
          <a:p>
            <a:pPr marL="0" indent="0" algn="ctr">
              <a:buNone/>
            </a:pPr>
            <a:r>
              <a:rPr lang="en-US" sz="2000" u="sng" dirty="0">
                <a:solidFill>
                  <a:srgbClr val="C00000"/>
                </a:solidFill>
              </a:rPr>
              <a:t>Interbrand</a:t>
            </a:r>
          </a:p>
          <a:p>
            <a:r>
              <a:rPr lang="en-US" sz="2000" dirty="0"/>
              <a:t>Mercedes dealers may not sell Mercedes or Lexus at the same location</a:t>
            </a:r>
          </a:p>
          <a:p>
            <a:r>
              <a:rPr lang="en-US" sz="2000" dirty="0"/>
              <a:t>Dealer may not own Mercedes or Lexus dealerships </a:t>
            </a:r>
            <a:r>
              <a:rPr lang="en-US" sz="2000" i="1" dirty="0"/>
              <a:t>anywhere</a:t>
            </a:r>
          </a:p>
          <a:p>
            <a:r>
              <a:rPr lang="en-US" sz="2000" dirty="0"/>
              <a:t>Dealer who owns Mercedes dealership must sell more Mercedes than Lexus in any 3-month period</a:t>
            </a:r>
          </a:p>
          <a:p>
            <a:r>
              <a:rPr lang="en-US" sz="2000" dirty="0"/>
              <a:t>Dealer must have a larger Mercedes showroom than Lexus showroom</a:t>
            </a:r>
          </a:p>
          <a:p>
            <a:pPr marL="0" indent="0">
              <a:buNone/>
            </a:pPr>
            <a:endParaRPr lang="en-US" sz="2000" dirty="0"/>
          </a:p>
        </p:txBody>
      </p:sp>
      <p:sp>
        <p:nvSpPr>
          <p:cNvPr id="4" name="Slide Number Placeholder 3">
            <a:extLst>
              <a:ext uri="{FF2B5EF4-FFF2-40B4-BE49-F238E27FC236}">
                <a16:creationId xmlns:a16="http://schemas.microsoft.com/office/drawing/2014/main" id="{D4F8F282-BDF3-441C-A2BE-A652AA838293}"/>
              </a:ext>
            </a:extLst>
          </p:cNvPr>
          <p:cNvSpPr>
            <a:spLocks noGrp="1"/>
          </p:cNvSpPr>
          <p:nvPr>
            <p:ph type="sldNum" sz="quarter" idx="12"/>
          </p:nvPr>
        </p:nvSpPr>
        <p:spPr/>
        <p:txBody>
          <a:bodyPr/>
          <a:lstStyle/>
          <a:p>
            <a:fld id="{9F21919D-CBDE-4B0B-9CE3-9DF67345EEEA}" type="slidenum">
              <a:rPr lang="en-US" smtClean="0"/>
              <a:t>4</a:t>
            </a:fld>
            <a:endParaRPr lang="en-US"/>
          </a:p>
        </p:txBody>
      </p:sp>
      <p:sp>
        <p:nvSpPr>
          <p:cNvPr id="3" name="TextBox 2">
            <a:extLst>
              <a:ext uri="{FF2B5EF4-FFF2-40B4-BE49-F238E27FC236}">
                <a16:creationId xmlns:a16="http://schemas.microsoft.com/office/drawing/2014/main" id="{1E222CA8-8C94-4341-A4F9-54F8CE04B60E}"/>
              </a:ext>
            </a:extLst>
          </p:cNvPr>
          <p:cNvSpPr txBox="1"/>
          <p:nvPr/>
        </p:nvSpPr>
        <p:spPr>
          <a:xfrm>
            <a:off x="5486400" y="5225596"/>
            <a:ext cx="4267200" cy="1015663"/>
          </a:xfrm>
          <a:prstGeom prst="rect">
            <a:avLst/>
          </a:prstGeom>
          <a:noFill/>
          <a:ln w="38100">
            <a:solidFill>
              <a:srgbClr val="0070C0"/>
            </a:solidFill>
          </a:ln>
        </p:spPr>
        <p:txBody>
          <a:bodyPr wrap="square" rtlCol="0">
            <a:spAutoFit/>
          </a:bodyPr>
          <a:lstStyle/>
          <a:p>
            <a:r>
              <a:rPr lang="en-US" sz="2000" b="1" u="sng" dirty="0">
                <a:solidFill>
                  <a:schemeClr val="accent1"/>
                </a:solidFill>
              </a:rPr>
              <a:t>Recall Midwest Trucking Problem</a:t>
            </a:r>
            <a:br>
              <a:rPr lang="en-US" sz="2000" b="1" dirty="0">
                <a:solidFill>
                  <a:schemeClr val="accent1"/>
                </a:solidFill>
              </a:rPr>
            </a:br>
            <a:r>
              <a:rPr lang="en-US" sz="2000" b="1" dirty="0">
                <a:solidFill>
                  <a:schemeClr val="accent1"/>
                </a:solidFill>
              </a:rPr>
              <a:t>Location Restriction -- </a:t>
            </a:r>
            <a:r>
              <a:rPr lang="en-US" sz="2000" b="1" dirty="0" err="1">
                <a:solidFill>
                  <a:schemeClr val="accent1"/>
                </a:solidFill>
              </a:rPr>
              <a:t>Intrabrand</a:t>
            </a:r>
            <a:endParaRPr lang="en-US" sz="2000" b="1" dirty="0">
              <a:solidFill>
                <a:schemeClr val="accent1"/>
              </a:solidFill>
            </a:endParaRPr>
          </a:p>
          <a:p>
            <a:r>
              <a:rPr lang="en-US" sz="2000" b="1" dirty="0">
                <a:solidFill>
                  <a:schemeClr val="accent1"/>
                </a:solidFill>
              </a:rPr>
              <a:t>Affiliation Restriction -- Interbrand</a:t>
            </a:r>
            <a:endParaRPr lang="en-US" sz="2000" b="1" i="1" dirty="0">
              <a:solidFill>
                <a:schemeClr val="accent1"/>
              </a:solidFill>
            </a:endParaRPr>
          </a:p>
        </p:txBody>
      </p:sp>
    </p:spTree>
    <p:extLst>
      <p:ext uri="{BB962C8B-B14F-4D97-AF65-F5344CB8AC3E}">
        <p14:creationId xmlns:p14="http://schemas.microsoft.com/office/powerpoint/2010/main" val="1709243975"/>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3387D0-04A9-43F1-917C-8D2E14CEC23A}"/>
              </a:ext>
            </a:extLst>
          </p:cNvPr>
          <p:cNvSpPr>
            <a:spLocks noGrp="1"/>
          </p:cNvSpPr>
          <p:nvPr>
            <p:ph type="title"/>
          </p:nvPr>
        </p:nvSpPr>
        <p:spPr>
          <a:xfrm>
            <a:off x="609600" y="200101"/>
            <a:ext cx="10972800" cy="1143000"/>
          </a:xfrm>
        </p:spPr>
        <p:txBody>
          <a:bodyPr/>
          <a:lstStyle/>
          <a:p>
            <a:pPr algn="l"/>
            <a:r>
              <a:rPr lang="en-US" dirty="0"/>
              <a:t>Why Is RPM Needed Even if There are Contractual Requirements for Promotion or Services?</a:t>
            </a:r>
          </a:p>
        </p:txBody>
      </p:sp>
      <p:sp>
        <p:nvSpPr>
          <p:cNvPr id="3" name="Content Placeholder 2">
            <a:extLst>
              <a:ext uri="{FF2B5EF4-FFF2-40B4-BE49-F238E27FC236}">
                <a16:creationId xmlns:a16="http://schemas.microsoft.com/office/drawing/2014/main" id="{013ED692-BB17-491E-8954-EF938ABB0BC8}"/>
              </a:ext>
            </a:extLst>
          </p:cNvPr>
          <p:cNvSpPr>
            <a:spLocks noGrp="1"/>
          </p:cNvSpPr>
          <p:nvPr>
            <p:ph idx="1"/>
          </p:nvPr>
        </p:nvSpPr>
        <p:spPr>
          <a:xfrm>
            <a:off x="119036" y="1417638"/>
            <a:ext cx="7634522" cy="5121275"/>
          </a:xfrm>
        </p:spPr>
        <p:txBody>
          <a:bodyPr>
            <a:normAutofit fontScale="70000" lnSpcReduction="20000"/>
          </a:bodyPr>
          <a:lstStyle/>
          <a:p>
            <a:r>
              <a:rPr lang="en-US" dirty="0"/>
              <a:t>Alternatively, manufacturer could </a:t>
            </a:r>
            <a:r>
              <a:rPr lang="en-US" i="1" dirty="0"/>
              <a:t>contractually require </a:t>
            </a:r>
            <a:r>
              <a:rPr lang="en-US" dirty="0"/>
              <a:t>dealers to provide shelf space, advertise, promote, etc.  </a:t>
            </a:r>
          </a:p>
          <a:p>
            <a:pPr lvl="1"/>
            <a:r>
              <a:rPr lang="en-US" dirty="0"/>
              <a:t>In that case, manufacturer could set a lower dealer margin</a:t>
            </a:r>
          </a:p>
          <a:p>
            <a:r>
              <a:rPr lang="en-US" dirty="0"/>
              <a:t>If contractual requirement </a:t>
            </a:r>
          </a:p>
          <a:p>
            <a:pPr lvl="1"/>
            <a:r>
              <a:rPr lang="en-US" dirty="0">
                <a:sym typeface="Wingdings" panose="05000000000000000000" pitchFamily="2" charset="2"/>
              </a:rPr>
              <a:t>Dealer incentive to comply is fear of breach being detected </a:t>
            </a:r>
            <a:br>
              <a:rPr lang="en-US" dirty="0">
                <a:sym typeface="Wingdings" panose="05000000000000000000" pitchFamily="2" charset="2"/>
              </a:rPr>
            </a:br>
            <a:r>
              <a:rPr lang="en-US" dirty="0">
                <a:sym typeface="Wingdings" panose="05000000000000000000" pitchFamily="2" charset="2"/>
              </a:rPr>
              <a:t>and contract terminated.  </a:t>
            </a:r>
          </a:p>
          <a:p>
            <a:pPr lvl="1"/>
            <a:r>
              <a:rPr lang="en-US" dirty="0">
                <a:solidFill>
                  <a:srgbClr val="C00000"/>
                </a:solidFill>
                <a:sym typeface="Wingdings" panose="05000000000000000000" pitchFamily="2" charset="2"/>
              </a:rPr>
              <a:t>But fear is weak if profits are low</a:t>
            </a:r>
            <a:r>
              <a:rPr lang="en-US" dirty="0">
                <a:sym typeface="Wingdings" panose="05000000000000000000" pitchFamily="2" charset="2"/>
              </a:rPr>
              <a:t>.  </a:t>
            </a:r>
          </a:p>
          <a:p>
            <a:pPr lvl="1"/>
            <a:r>
              <a:rPr lang="en-US" dirty="0">
                <a:sym typeface="Wingdings" panose="05000000000000000000" pitchFamily="2" charset="2"/>
              </a:rPr>
              <a:t>Thus, manufacturer must spend money to monitor potential breaches</a:t>
            </a:r>
          </a:p>
          <a:p>
            <a:pPr lvl="1"/>
            <a:r>
              <a:rPr lang="en-US" dirty="0">
                <a:sym typeface="Wingdings" panose="05000000000000000000" pitchFamily="2" charset="2"/>
              </a:rPr>
              <a:t>E.g., secret shoppers</a:t>
            </a:r>
          </a:p>
          <a:p>
            <a:r>
              <a:rPr lang="en-US" dirty="0">
                <a:sym typeface="Wingdings" panose="05000000000000000000" pitchFamily="2" charset="2"/>
              </a:rPr>
              <a:t>Benefits of RPM </a:t>
            </a:r>
          </a:p>
          <a:p>
            <a:pPr lvl="1"/>
            <a:r>
              <a:rPr lang="en-US" dirty="0">
                <a:sym typeface="Wingdings" panose="05000000000000000000" pitchFamily="2" charset="2"/>
              </a:rPr>
              <a:t>Even aside from dealer’s promotional incentives, </a:t>
            </a:r>
            <a:br>
              <a:rPr lang="en-US" dirty="0">
                <a:sym typeface="Wingdings" panose="05000000000000000000" pitchFamily="2" charset="2"/>
              </a:rPr>
            </a:br>
            <a:r>
              <a:rPr lang="en-US" dirty="0">
                <a:sym typeface="Wingdings" panose="05000000000000000000" pitchFamily="2" charset="2"/>
              </a:rPr>
              <a:t>dealer has greater </a:t>
            </a:r>
            <a:r>
              <a:rPr lang="en-US" i="1" dirty="0">
                <a:sym typeface="Wingdings" panose="05000000000000000000" pitchFamily="2" charset="2"/>
              </a:rPr>
              <a:t>incentive </a:t>
            </a:r>
            <a:r>
              <a:rPr lang="en-US" dirty="0">
                <a:sym typeface="Wingdings" panose="05000000000000000000" pitchFamily="2" charset="2"/>
              </a:rPr>
              <a:t>to comply if margin is higher </a:t>
            </a:r>
          </a:p>
          <a:p>
            <a:pPr lvl="1"/>
            <a:r>
              <a:rPr lang="en-US" dirty="0">
                <a:solidFill>
                  <a:srgbClr val="C00000"/>
                </a:solidFill>
                <a:sym typeface="Wingdings" panose="05000000000000000000" pitchFamily="2" charset="2"/>
              </a:rPr>
              <a:t>Dealer loses more profits if terminated, raising its fear level</a:t>
            </a:r>
            <a:r>
              <a:rPr lang="en-US" dirty="0">
                <a:sym typeface="Wingdings" panose="05000000000000000000" pitchFamily="2" charset="2"/>
              </a:rPr>
              <a:t>.   </a:t>
            </a:r>
          </a:p>
          <a:p>
            <a:pPr lvl="1"/>
            <a:r>
              <a:rPr lang="en-US" dirty="0">
                <a:sym typeface="Wingdings" panose="05000000000000000000" pitchFamily="2" charset="2"/>
              </a:rPr>
              <a:t>Thus, less need for costly monitoring by manufacturer.  Dealer will self-monitor</a:t>
            </a:r>
          </a:p>
          <a:p>
            <a:pPr marL="457200" lvl="1" indent="0">
              <a:buNone/>
            </a:pPr>
            <a:endParaRPr lang="en-US" dirty="0">
              <a:sym typeface="Wingdings" panose="05000000000000000000" pitchFamily="2" charset="2"/>
            </a:endParaRPr>
          </a:p>
          <a:p>
            <a:pPr marL="457200" lvl="1" indent="0">
              <a:buNone/>
            </a:pPr>
            <a:endParaRPr lang="en-US" dirty="0">
              <a:sym typeface="Wingdings" panose="05000000000000000000" pitchFamily="2" charset="2"/>
            </a:endParaRPr>
          </a:p>
          <a:p>
            <a:endParaRPr lang="en-US" dirty="0"/>
          </a:p>
          <a:p>
            <a:pPr marL="0" indent="0">
              <a:buNone/>
            </a:pPr>
            <a:endParaRPr lang="en-US" dirty="0"/>
          </a:p>
        </p:txBody>
      </p:sp>
      <p:sp>
        <p:nvSpPr>
          <p:cNvPr id="4" name="Slide Number Placeholder 3">
            <a:extLst>
              <a:ext uri="{FF2B5EF4-FFF2-40B4-BE49-F238E27FC236}">
                <a16:creationId xmlns:a16="http://schemas.microsoft.com/office/drawing/2014/main" id="{223452E5-4A6C-489C-A722-270D71441367}"/>
              </a:ext>
            </a:extLst>
          </p:cNvPr>
          <p:cNvSpPr>
            <a:spLocks noGrp="1"/>
          </p:cNvSpPr>
          <p:nvPr>
            <p:ph type="sldNum" sz="quarter" idx="12"/>
          </p:nvPr>
        </p:nvSpPr>
        <p:spPr/>
        <p:txBody>
          <a:bodyPr/>
          <a:lstStyle/>
          <a:p>
            <a:fld id="{9F21919D-CBDE-4B0B-9CE3-9DF67345EEEA}" type="slidenum">
              <a:rPr lang="en-US" smtClean="0"/>
              <a:t>40</a:t>
            </a:fld>
            <a:endParaRPr lang="en-US"/>
          </a:p>
        </p:txBody>
      </p:sp>
      <p:sp>
        <p:nvSpPr>
          <p:cNvPr id="5" name="TextBox 4">
            <a:extLst>
              <a:ext uri="{FF2B5EF4-FFF2-40B4-BE49-F238E27FC236}">
                <a16:creationId xmlns:a16="http://schemas.microsoft.com/office/drawing/2014/main" id="{89353672-7CF5-42A8-B31A-11B053FC583B}"/>
              </a:ext>
            </a:extLst>
          </p:cNvPr>
          <p:cNvSpPr txBox="1"/>
          <p:nvPr/>
        </p:nvSpPr>
        <p:spPr>
          <a:xfrm>
            <a:off x="8820622" y="4690153"/>
            <a:ext cx="3124200" cy="2031325"/>
          </a:xfrm>
          <a:prstGeom prst="rect">
            <a:avLst/>
          </a:prstGeom>
          <a:noFill/>
          <a:ln w="38100">
            <a:solidFill>
              <a:srgbClr val="0070C0"/>
            </a:solidFill>
          </a:ln>
        </p:spPr>
        <p:txBody>
          <a:bodyPr wrap="square" rtlCol="0">
            <a:spAutoFit/>
          </a:bodyPr>
          <a:lstStyle/>
          <a:p>
            <a:r>
              <a:rPr lang="en-US" b="1" dirty="0">
                <a:solidFill>
                  <a:schemeClr val="accent1"/>
                </a:solidFill>
              </a:rPr>
              <a:t>Law firm does not need to do much monitoring of associates. Law firm promises a big reward if you make partner.  So associates work very hard even if very limited monitoring</a:t>
            </a:r>
            <a:endParaRPr lang="en-US" b="1" i="1" dirty="0">
              <a:solidFill>
                <a:schemeClr val="accent1"/>
              </a:solidFill>
            </a:endParaRPr>
          </a:p>
        </p:txBody>
      </p:sp>
      <p:cxnSp>
        <p:nvCxnSpPr>
          <p:cNvPr id="6" name="Straight Arrow Connector 5">
            <a:extLst>
              <a:ext uri="{FF2B5EF4-FFF2-40B4-BE49-F238E27FC236}">
                <a16:creationId xmlns:a16="http://schemas.microsoft.com/office/drawing/2014/main" id="{CC0F49B6-DD67-4BBE-A861-C62699465A65}"/>
              </a:ext>
            </a:extLst>
          </p:cNvPr>
          <p:cNvCxnSpPr>
            <a:cxnSpLocks/>
          </p:cNvCxnSpPr>
          <p:nvPr/>
        </p:nvCxnSpPr>
        <p:spPr>
          <a:xfrm flipH="1" flipV="1">
            <a:off x="7467600" y="5421310"/>
            <a:ext cx="1219200" cy="32299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9232F08C-4B6A-400C-B252-7E1A588AC3CD}"/>
              </a:ext>
            </a:extLst>
          </p:cNvPr>
          <p:cNvSpPr txBox="1"/>
          <p:nvPr/>
        </p:nvSpPr>
        <p:spPr>
          <a:xfrm>
            <a:off x="8822979" y="3429000"/>
            <a:ext cx="2441575" cy="1200329"/>
          </a:xfrm>
          <a:prstGeom prst="rect">
            <a:avLst/>
          </a:prstGeom>
          <a:solidFill>
            <a:srgbClr val="FFFF00"/>
          </a:solidFill>
          <a:ln w="38100">
            <a:solidFill>
              <a:srgbClr val="0070C0"/>
            </a:solidFill>
          </a:ln>
        </p:spPr>
        <p:txBody>
          <a:bodyPr wrap="square" rtlCol="0">
            <a:spAutoFit/>
          </a:bodyPr>
          <a:lstStyle/>
          <a:p>
            <a:r>
              <a:rPr lang="en-US" b="1" dirty="0">
                <a:solidFill>
                  <a:schemeClr val="accent1"/>
                </a:solidFill>
              </a:rPr>
              <a:t>This is the point that Breyer said that he did not understand in his </a:t>
            </a:r>
            <a:r>
              <a:rPr lang="en-US" b="1" i="1" dirty="0" err="1">
                <a:solidFill>
                  <a:schemeClr val="accent1"/>
                </a:solidFill>
              </a:rPr>
              <a:t>Leegin</a:t>
            </a:r>
            <a:r>
              <a:rPr lang="en-US" b="1" i="1" dirty="0">
                <a:solidFill>
                  <a:schemeClr val="accent1"/>
                </a:solidFill>
              </a:rPr>
              <a:t> </a:t>
            </a:r>
            <a:r>
              <a:rPr lang="en-US" b="1" dirty="0">
                <a:solidFill>
                  <a:schemeClr val="accent1"/>
                </a:solidFill>
              </a:rPr>
              <a:t>Dissent</a:t>
            </a:r>
            <a:endParaRPr lang="en-US" b="1" i="1" dirty="0">
              <a:solidFill>
                <a:schemeClr val="accent1"/>
              </a:solidFill>
            </a:endParaRPr>
          </a:p>
        </p:txBody>
      </p:sp>
      <p:cxnSp>
        <p:nvCxnSpPr>
          <p:cNvPr id="9" name="Straight Arrow Connector 8">
            <a:extLst>
              <a:ext uri="{FF2B5EF4-FFF2-40B4-BE49-F238E27FC236}">
                <a16:creationId xmlns:a16="http://schemas.microsoft.com/office/drawing/2014/main" id="{403233A5-7EDF-4ECD-BC8F-CE563F0623F8}"/>
              </a:ext>
            </a:extLst>
          </p:cNvPr>
          <p:cNvCxnSpPr>
            <a:cxnSpLocks/>
          </p:cNvCxnSpPr>
          <p:nvPr/>
        </p:nvCxnSpPr>
        <p:spPr>
          <a:xfrm flipH="1">
            <a:off x="7124559" y="4301965"/>
            <a:ext cx="1424042" cy="38818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A4DDCE0B-5DEE-4339-B5D2-188FFA94BAF6}"/>
              </a:ext>
            </a:extLst>
          </p:cNvPr>
          <p:cNvSpPr txBox="1"/>
          <p:nvPr/>
        </p:nvSpPr>
        <p:spPr>
          <a:xfrm>
            <a:off x="8597900" y="1988930"/>
            <a:ext cx="3124200" cy="1200329"/>
          </a:xfrm>
          <a:prstGeom prst="rect">
            <a:avLst/>
          </a:prstGeom>
          <a:noFill/>
          <a:ln w="38100">
            <a:solidFill>
              <a:srgbClr val="0070C0"/>
            </a:solidFill>
          </a:ln>
        </p:spPr>
        <p:txBody>
          <a:bodyPr wrap="square" rtlCol="0">
            <a:spAutoFit/>
          </a:bodyPr>
          <a:lstStyle/>
          <a:p>
            <a:r>
              <a:rPr lang="en-US" b="1" dirty="0">
                <a:solidFill>
                  <a:schemeClr val="accent1"/>
                </a:solidFill>
              </a:rPr>
              <a:t>But, Manufacturer would need to bear the cost of monitor performance of the dealers</a:t>
            </a:r>
            <a:endParaRPr lang="en-US" b="1" i="1" dirty="0">
              <a:solidFill>
                <a:schemeClr val="accent1"/>
              </a:solidFill>
            </a:endParaRPr>
          </a:p>
        </p:txBody>
      </p:sp>
      <p:cxnSp>
        <p:nvCxnSpPr>
          <p:cNvPr id="13" name="Straight Arrow Connector 12">
            <a:extLst>
              <a:ext uri="{FF2B5EF4-FFF2-40B4-BE49-F238E27FC236}">
                <a16:creationId xmlns:a16="http://schemas.microsoft.com/office/drawing/2014/main" id="{19EA22E9-A66A-4924-BD35-93DB69741AA2}"/>
              </a:ext>
            </a:extLst>
          </p:cNvPr>
          <p:cNvCxnSpPr>
            <a:cxnSpLocks/>
          </p:cNvCxnSpPr>
          <p:nvPr/>
        </p:nvCxnSpPr>
        <p:spPr>
          <a:xfrm flipH="1" flipV="1">
            <a:off x="7232539" y="2366840"/>
            <a:ext cx="943190" cy="20558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5" name="Straight Arrow Connector 14">
            <a:extLst>
              <a:ext uri="{FF2B5EF4-FFF2-40B4-BE49-F238E27FC236}">
                <a16:creationId xmlns:a16="http://schemas.microsoft.com/office/drawing/2014/main" id="{92D2F80D-14F9-4A39-9357-63522B73A1D3}"/>
              </a:ext>
            </a:extLst>
          </p:cNvPr>
          <p:cNvCxnSpPr>
            <a:cxnSpLocks/>
          </p:cNvCxnSpPr>
          <p:nvPr/>
        </p:nvCxnSpPr>
        <p:spPr>
          <a:xfrm flipH="1">
            <a:off x="7353189" y="2712480"/>
            <a:ext cx="866990" cy="19699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8236378"/>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670070-AC52-4177-B04F-7F011E5AF7F2}"/>
              </a:ext>
            </a:extLst>
          </p:cNvPr>
          <p:cNvSpPr>
            <a:spLocks noGrp="1"/>
          </p:cNvSpPr>
          <p:nvPr>
            <p:ph type="title"/>
          </p:nvPr>
        </p:nvSpPr>
        <p:spPr/>
        <p:txBody>
          <a:bodyPr>
            <a:normAutofit/>
          </a:bodyPr>
          <a:lstStyle/>
          <a:p>
            <a:r>
              <a:rPr lang="en-US" sz="2800" dirty="0"/>
              <a:t>RPM Also Can Ensure that Dealers Have Adequate Profits to </a:t>
            </a:r>
            <a:br>
              <a:rPr lang="en-US" sz="2800" dirty="0"/>
            </a:br>
            <a:r>
              <a:rPr lang="en-US" sz="2800" dirty="0"/>
              <a:t>Finance Service and Other Non-Price Benefits</a:t>
            </a:r>
          </a:p>
        </p:txBody>
      </p:sp>
      <p:sp>
        <p:nvSpPr>
          <p:cNvPr id="3" name="Content Placeholder 2">
            <a:extLst>
              <a:ext uri="{FF2B5EF4-FFF2-40B4-BE49-F238E27FC236}">
                <a16:creationId xmlns:a16="http://schemas.microsoft.com/office/drawing/2014/main" id="{05C7884E-90B1-4F51-A81B-11078B5BF2E4}"/>
              </a:ext>
            </a:extLst>
          </p:cNvPr>
          <p:cNvSpPr>
            <a:spLocks noGrp="1"/>
          </p:cNvSpPr>
          <p:nvPr>
            <p:ph idx="1"/>
          </p:nvPr>
        </p:nvSpPr>
        <p:spPr>
          <a:xfrm>
            <a:off x="304800" y="1852861"/>
            <a:ext cx="10972800" cy="4525963"/>
          </a:xfrm>
        </p:spPr>
        <p:txBody>
          <a:bodyPr/>
          <a:lstStyle/>
          <a:p>
            <a:r>
              <a:rPr lang="en-US" baseline="30000" dirty="0">
                <a:sym typeface="Wingdings" panose="05000000000000000000" pitchFamily="2" charset="2"/>
              </a:rPr>
              <a:t>Luxury car manufacturers (e.g., BMW, Mercedes, Lexus) believe luxurious showrooms and service will lead to more sales</a:t>
            </a:r>
          </a:p>
          <a:p>
            <a:r>
              <a:rPr lang="en-US" baseline="30000" dirty="0">
                <a:sym typeface="Wingdings" panose="05000000000000000000" pitchFamily="2" charset="2"/>
              </a:rPr>
              <a:t>So they require that dealers invest in showrooms and service</a:t>
            </a:r>
          </a:p>
          <a:p>
            <a:r>
              <a:rPr lang="en-US" baseline="30000" dirty="0">
                <a:sym typeface="Wingdings" panose="05000000000000000000" pitchFamily="2" charset="2"/>
              </a:rPr>
              <a:t>But Manufacturer must ensure dealer can earn a high margins to finance the cost of</a:t>
            </a:r>
          </a:p>
          <a:p>
            <a:pPr lvl="1">
              <a:buFont typeface="Arial" panose="020B0604020202020204" pitchFamily="34" charset="0"/>
              <a:buChar char="•"/>
            </a:pPr>
            <a:r>
              <a:rPr lang="en-US" baseline="30000" dirty="0">
                <a:sym typeface="Wingdings" panose="05000000000000000000" pitchFamily="2" charset="2"/>
              </a:rPr>
              <a:t>So manufacturer needs to limit the number of dealers, and set figure out how to limit price competition to ensure the profits</a:t>
            </a:r>
          </a:p>
          <a:p>
            <a:r>
              <a:rPr lang="en-US" baseline="30000" dirty="0">
                <a:sym typeface="Wingdings" panose="05000000000000000000" pitchFamily="2" charset="2"/>
              </a:rPr>
              <a:t>Even here, incentives from high margins may be insufficient for generate enough finance</a:t>
            </a:r>
          </a:p>
          <a:p>
            <a:pPr lvl="1">
              <a:buFont typeface="Arial" panose="020B0604020202020204" pitchFamily="34" charset="0"/>
              <a:buChar char="•"/>
            </a:pPr>
            <a:r>
              <a:rPr lang="en-US" baseline="30000" dirty="0">
                <a:sym typeface="Wingdings" panose="05000000000000000000" pitchFamily="2" charset="2"/>
              </a:rPr>
              <a:t>One supplement is to pay dealers’ higher margins on warranty service</a:t>
            </a:r>
          </a:p>
          <a:p>
            <a:pPr lvl="1">
              <a:buFont typeface="Arial" panose="020B0604020202020204" pitchFamily="34" charset="0"/>
              <a:buChar char="•"/>
            </a:pPr>
            <a:r>
              <a:rPr lang="en-US" baseline="30000" dirty="0">
                <a:sym typeface="Wingdings" panose="05000000000000000000" pitchFamily="2" charset="2"/>
              </a:rPr>
              <a:t>Another is for manufacturer to offer low interest loans for showrooms</a:t>
            </a:r>
          </a:p>
          <a:p>
            <a:pPr marL="457200" lvl="1" indent="0">
              <a:buNone/>
            </a:pPr>
            <a:endParaRPr lang="en-US" baseline="30000" dirty="0"/>
          </a:p>
          <a:p>
            <a:endParaRPr lang="en-US" dirty="0"/>
          </a:p>
        </p:txBody>
      </p:sp>
      <p:sp>
        <p:nvSpPr>
          <p:cNvPr id="4" name="Slide Number Placeholder 3">
            <a:extLst>
              <a:ext uri="{FF2B5EF4-FFF2-40B4-BE49-F238E27FC236}">
                <a16:creationId xmlns:a16="http://schemas.microsoft.com/office/drawing/2014/main" id="{D34A25BC-043B-4353-BE7F-DA1E14137DA0}"/>
              </a:ext>
            </a:extLst>
          </p:cNvPr>
          <p:cNvSpPr>
            <a:spLocks noGrp="1"/>
          </p:cNvSpPr>
          <p:nvPr>
            <p:ph type="sldNum" sz="quarter" idx="12"/>
          </p:nvPr>
        </p:nvSpPr>
        <p:spPr/>
        <p:txBody>
          <a:bodyPr/>
          <a:lstStyle/>
          <a:p>
            <a:fld id="{9F21919D-CBDE-4B0B-9CE3-9DF67345EEEA}" type="slidenum">
              <a:rPr lang="en-US" smtClean="0"/>
              <a:t>41</a:t>
            </a:fld>
            <a:endParaRPr lang="en-US"/>
          </a:p>
        </p:txBody>
      </p:sp>
    </p:spTree>
    <p:extLst>
      <p:ext uri="{BB962C8B-B14F-4D97-AF65-F5344CB8AC3E}">
        <p14:creationId xmlns:p14="http://schemas.microsoft.com/office/powerpoint/2010/main" val="2996676530"/>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64D9AC0A-700C-4409-AD42-764A37C18657}"/>
              </a:ext>
            </a:extLst>
          </p:cNvPr>
          <p:cNvSpPr>
            <a:spLocks noGrp="1"/>
          </p:cNvSpPr>
          <p:nvPr>
            <p:ph type="title"/>
          </p:nvPr>
        </p:nvSpPr>
        <p:spPr>
          <a:xfrm>
            <a:off x="1295400" y="-144767"/>
            <a:ext cx="8229600" cy="1143000"/>
          </a:xfrm>
        </p:spPr>
        <p:txBody>
          <a:bodyPr>
            <a:noAutofit/>
          </a:bodyPr>
          <a:lstStyle/>
          <a:p>
            <a:r>
              <a:rPr lang="en-US" dirty="0"/>
              <a:t>Intra-Brand Vertical Restraints: Checklist </a:t>
            </a:r>
          </a:p>
        </p:txBody>
      </p:sp>
      <p:sp>
        <p:nvSpPr>
          <p:cNvPr id="3" name="Content Placeholder 2">
            <a:extLst>
              <a:ext uri="{FF2B5EF4-FFF2-40B4-BE49-F238E27FC236}">
                <a16:creationId xmlns:a16="http://schemas.microsoft.com/office/drawing/2014/main" id="{11554E68-9829-4EDD-B7D2-749F8C36C38A}"/>
              </a:ext>
            </a:extLst>
          </p:cNvPr>
          <p:cNvSpPr>
            <a:spLocks noGrp="1"/>
          </p:cNvSpPr>
          <p:nvPr>
            <p:ph sz="half" idx="1"/>
          </p:nvPr>
        </p:nvSpPr>
        <p:spPr>
          <a:xfrm>
            <a:off x="457200" y="1058197"/>
            <a:ext cx="4953000" cy="5257800"/>
          </a:xfrm>
          <a:ln>
            <a:solidFill>
              <a:srgbClr val="00B050"/>
            </a:solidFill>
          </a:ln>
        </p:spPr>
        <p:txBody>
          <a:bodyPr>
            <a:normAutofit/>
          </a:bodyPr>
          <a:lstStyle/>
          <a:p>
            <a:pPr marL="0" indent="0">
              <a:lnSpc>
                <a:spcPct val="90000"/>
              </a:lnSpc>
              <a:buNone/>
            </a:pPr>
            <a:r>
              <a:rPr lang="en-US" sz="1800" b="1" dirty="0">
                <a:solidFill>
                  <a:srgbClr val="C00000"/>
                </a:solidFill>
              </a:rPr>
              <a:t>Potential Procompetitive Benefits of Reducing Dealer </a:t>
            </a:r>
            <a:r>
              <a:rPr lang="en-US" sz="1800" b="1" dirty="0" err="1">
                <a:solidFill>
                  <a:srgbClr val="C00000"/>
                </a:solidFill>
              </a:rPr>
              <a:t>Intrabrand</a:t>
            </a:r>
            <a:r>
              <a:rPr lang="en-US" sz="1800" b="1" dirty="0">
                <a:solidFill>
                  <a:srgbClr val="C00000"/>
                </a:solidFill>
              </a:rPr>
              <a:t> Competition</a:t>
            </a:r>
          </a:p>
          <a:p>
            <a:pPr lvl="0"/>
            <a:r>
              <a:rPr lang="en-US" sz="1800" dirty="0"/>
              <a:t>Attract Dealers and Induce Dealer Investment (Facilitate entry)</a:t>
            </a:r>
          </a:p>
          <a:p>
            <a:pPr lvl="0"/>
            <a:r>
              <a:rPr lang="en-US" sz="1800" dirty="0"/>
              <a:t> Induce Dealer Promotion/Investment in value-added services or higher  quality </a:t>
            </a:r>
          </a:p>
          <a:p>
            <a:pPr lvl="1"/>
            <a:r>
              <a:rPr lang="en-US" sz="1800" dirty="0"/>
              <a:t>Guaranteed margin </a:t>
            </a:r>
            <a:r>
              <a:rPr lang="en-US" sz="1800" i="1" dirty="0"/>
              <a:t>plus</a:t>
            </a:r>
            <a:r>
              <a:rPr lang="en-US" sz="1800" dirty="0"/>
              <a:t> termination threats reduce cost of monitoring compliance</a:t>
            </a:r>
          </a:p>
          <a:p>
            <a:pPr lvl="0"/>
            <a:r>
              <a:rPr lang="en-US" sz="1800" dirty="0"/>
              <a:t> Eliminate Dealer "Free Riding" (e.g., on services or quality-certification)</a:t>
            </a:r>
          </a:p>
          <a:p>
            <a:pPr lvl="0"/>
            <a:r>
              <a:rPr lang="en-US" sz="1800" dirty="0"/>
              <a:t> Protect manufacturer reputation (e.g., if dealers offer low quality service and </a:t>
            </a:r>
            <a:r>
              <a:rPr lang="en-US" sz="1800" dirty="0" err="1"/>
              <a:t>mfg</a:t>
            </a:r>
            <a:r>
              <a:rPr lang="en-US" sz="1800" dirty="0"/>
              <a:t> is blamed)</a:t>
            </a:r>
          </a:p>
        </p:txBody>
      </p:sp>
      <p:sp>
        <p:nvSpPr>
          <p:cNvPr id="6" name="Content Placeholder 5">
            <a:extLst>
              <a:ext uri="{FF2B5EF4-FFF2-40B4-BE49-F238E27FC236}">
                <a16:creationId xmlns:a16="http://schemas.microsoft.com/office/drawing/2014/main" id="{D6DDF686-7214-448D-81D2-098F9A0EC6FF}"/>
              </a:ext>
            </a:extLst>
          </p:cNvPr>
          <p:cNvSpPr>
            <a:spLocks noGrp="1"/>
          </p:cNvSpPr>
          <p:nvPr>
            <p:ph sz="half" idx="2"/>
          </p:nvPr>
        </p:nvSpPr>
        <p:spPr>
          <a:xfrm>
            <a:off x="6248400" y="901405"/>
            <a:ext cx="5181600" cy="5807375"/>
          </a:xfrm>
          <a:ln>
            <a:solidFill>
              <a:srgbClr val="C00000"/>
            </a:solidFill>
          </a:ln>
        </p:spPr>
        <p:txBody>
          <a:bodyPr>
            <a:noAutofit/>
          </a:bodyPr>
          <a:lstStyle/>
          <a:p>
            <a:pPr marL="0" indent="0">
              <a:buNone/>
            </a:pPr>
            <a:r>
              <a:rPr lang="en-US" sz="1800" b="1" dirty="0">
                <a:solidFill>
                  <a:srgbClr val="C00000"/>
                </a:solidFill>
              </a:rPr>
              <a:t>Potential “Collusive” Anticompetitive Harms to </a:t>
            </a:r>
            <a:r>
              <a:rPr lang="en-US" sz="1800" b="1" i="1" dirty="0">
                <a:solidFill>
                  <a:srgbClr val="C00000"/>
                </a:solidFill>
              </a:rPr>
              <a:t>Inter-Brand</a:t>
            </a:r>
            <a:r>
              <a:rPr lang="en-US" sz="1800" b="1" dirty="0">
                <a:solidFill>
                  <a:srgbClr val="C00000"/>
                </a:solidFill>
              </a:rPr>
              <a:t> Competition</a:t>
            </a:r>
          </a:p>
          <a:p>
            <a:pPr lvl="0"/>
            <a:r>
              <a:rPr lang="en-US" sz="1800" u="sng" dirty="0"/>
              <a:t>Facilitate Dealer Inter-brand Cartel</a:t>
            </a:r>
          </a:p>
          <a:p>
            <a:pPr lvl="1"/>
            <a:r>
              <a:rPr lang="en-US" sz="1800" dirty="0"/>
              <a:t>Monitor cheating; terminate cheaters</a:t>
            </a:r>
          </a:p>
          <a:p>
            <a:pPr lvl="1"/>
            <a:r>
              <a:rPr lang="en-US" sz="1800" dirty="0"/>
              <a:t>Raise barriers to entry to maverick retailers &amp;  collect fee from dealers as a quid-pro-quo </a:t>
            </a:r>
          </a:p>
          <a:p>
            <a:pPr lvl="0"/>
            <a:r>
              <a:rPr lang="en-US" sz="1800" u="sng" dirty="0"/>
              <a:t>Facilitate Manufacturers' (Inter-brand) Cartel</a:t>
            </a:r>
          </a:p>
          <a:p>
            <a:pPr lvl="1"/>
            <a:r>
              <a:rPr lang="en-US" sz="1800" dirty="0"/>
              <a:t>Reduce Incentives to Offer Discounts</a:t>
            </a:r>
          </a:p>
          <a:p>
            <a:pPr lvl="1"/>
            <a:r>
              <a:rPr lang="en-US" sz="1800" dirty="0"/>
              <a:t>Improve Detection of Cartel "Cheating“</a:t>
            </a:r>
            <a:br>
              <a:rPr lang="en-US" sz="1800" dirty="0"/>
            </a:br>
            <a:endParaRPr lang="en-US" sz="1800" dirty="0"/>
          </a:p>
          <a:p>
            <a:pPr marL="0" indent="0">
              <a:buNone/>
            </a:pPr>
            <a:r>
              <a:rPr lang="en-US" sz="1800" b="1" dirty="0">
                <a:solidFill>
                  <a:srgbClr val="C00000"/>
                </a:solidFill>
              </a:rPr>
              <a:t>Potential “Exclusionary” Anticompetitive Harm to </a:t>
            </a:r>
            <a:r>
              <a:rPr lang="en-US" sz="1800" b="1" i="1" dirty="0">
                <a:solidFill>
                  <a:srgbClr val="C00000"/>
                </a:solidFill>
              </a:rPr>
              <a:t>Inter-Brand</a:t>
            </a:r>
            <a:r>
              <a:rPr lang="en-US" sz="1800" b="1" dirty="0">
                <a:solidFill>
                  <a:srgbClr val="C00000"/>
                </a:solidFill>
              </a:rPr>
              <a:t> Competition [</a:t>
            </a:r>
            <a:r>
              <a:rPr lang="en-US" sz="1800" b="1" i="1" dirty="0">
                <a:solidFill>
                  <a:srgbClr val="C00000"/>
                </a:solidFill>
              </a:rPr>
              <a:t>introduced in Leegin]</a:t>
            </a:r>
            <a:endParaRPr lang="en-US" sz="1800" b="1" dirty="0">
              <a:solidFill>
                <a:srgbClr val="C00000"/>
              </a:solidFill>
            </a:endParaRPr>
          </a:p>
          <a:p>
            <a:pPr lvl="0"/>
            <a:r>
              <a:rPr lang="en-US" sz="1800" u="sng" dirty="0"/>
              <a:t>Dominant Manufacturer</a:t>
            </a:r>
            <a:r>
              <a:rPr lang="en-US" sz="1800" dirty="0"/>
              <a:t>:  Vertical restraint as quid-pro-quo or incentive for inter-brand dealer exclusivity (i.e., not selling other brands), thereby raising </a:t>
            </a:r>
            <a:r>
              <a:rPr lang="en-US" sz="1800" dirty="0" err="1"/>
              <a:t>interbrand</a:t>
            </a:r>
            <a:r>
              <a:rPr lang="en-US" sz="1800" dirty="0"/>
              <a:t> barriers to entry/expansion</a:t>
            </a:r>
          </a:p>
          <a:p>
            <a:pPr lvl="0"/>
            <a:r>
              <a:rPr lang="en-US" sz="1800" u="sng" dirty="0"/>
              <a:t>Dominant Retailer</a:t>
            </a:r>
            <a:r>
              <a:rPr lang="en-US" sz="1800" dirty="0"/>
              <a:t>:  Restraint raises barriers to entry/expansion facing efficient dealers that follow discounting strategy</a:t>
            </a:r>
            <a:br>
              <a:rPr lang="en-US" sz="1800" dirty="0"/>
            </a:br>
            <a:br>
              <a:rPr lang="en-US" sz="1800" dirty="0"/>
            </a:br>
            <a:endParaRPr lang="en-US" sz="1800" dirty="0"/>
          </a:p>
          <a:p>
            <a:endParaRPr lang="en-US" sz="1600" dirty="0"/>
          </a:p>
        </p:txBody>
      </p:sp>
      <p:sp>
        <p:nvSpPr>
          <p:cNvPr id="4" name="Slide Number Placeholder 3">
            <a:extLst>
              <a:ext uri="{FF2B5EF4-FFF2-40B4-BE49-F238E27FC236}">
                <a16:creationId xmlns:a16="http://schemas.microsoft.com/office/drawing/2014/main" id="{3C42667E-F94B-4B05-AB0E-10E008D6E3B4}"/>
              </a:ext>
            </a:extLst>
          </p:cNvPr>
          <p:cNvSpPr>
            <a:spLocks noGrp="1"/>
          </p:cNvSpPr>
          <p:nvPr>
            <p:ph type="sldNum" sz="quarter" idx="12"/>
          </p:nvPr>
        </p:nvSpPr>
        <p:spPr>
          <a:xfrm>
            <a:off x="8077200" y="6343655"/>
            <a:ext cx="2133600" cy="365125"/>
          </a:xfrm>
        </p:spPr>
        <p:txBody>
          <a:bodyPr/>
          <a:lstStyle/>
          <a:p>
            <a:fld id="{9F21919D-CBDE-4B0B-9CE3-9DF67345EEEA}" type="slidenum">
              <a:rPr lang="en-US" smtClean="0"/>
              <a:t>42</a:t>
            </a:fld>
            <a:endParaRPr lang="en-US"/>
          </a:p>
        </p:txBody>
      </p:sp>
    </p:spTree>
    <p:extLst>
      <p:ext uri="{BB962C8B-B14F-4D97-AF65-F5344CB8AC3E}">
        <p14:creationId xmlns:p14="http://schemas.microsoft.com/office/powerpoint/2010/main" val="2209019365"/>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0" y="-89784"/>
            <a:ext cx="8610600" cy="1143000"/>
          </a:xfrm>
        </p:spPr>
        <p:txBody>
          <a:bodyPr>
            <a:normAutofit/>
          </a:bodyPr>
          <a:lstStyle/>
          <a:p>
            <a:r>
              <a:rPr lang="en-US" i="1" dirty="0" err="1"/>
              <a:t>Leegin</a:t>
            </a:r>
            <a:r>
              <a:rPr lang="en-US" dirty="0" err="1"/>
              <a:t>’s</a:t>
            </a:r>
            <a:r>
              <a:rPr lang="en-US" dirty="0"/>
              <a:t> 3 Rule of Reason “Filters”</a:t>
            </a:r>
            <a:endParaRPr lang="en-US" i="1" dirty="0">
              <a:solidFill>
                <a:srgbClr val="00B0F0"/>
              </a:solidFill>
            </a:endParaRPr>
          </a:p>
        </p:txBody>
      </p:sp>
      <p:sp>
        <p:nvSpPr>
          <p:cNvPr id="3" name="Content Placeholder 2"/>
          <p:cNvSpPr>
            <a:spLocks noGrp="1"/>
          </p:cNvSpPr>
          <p:nvPr>
            <p:ph idx="1"/>
          </p:nvPr>
        </p:nvSpPr>
        <p:spPr>
          <a:xfrm>
            <a:off x="1144340" y="1219200"/>
            <a:ext cx="4570660" cy="5137152"/>
          </a:xfrm>
        </p:spPr>
        <p:txBody>
          <a:bodyPr>
            <a:normAutofit fontScale="92500" lnSpcReduction="20000"/>
          </a:bodyPr>
          <a:lstStyle/>
          <a:p>
            <a:r>
              <a:rPr lang="en-US" sz="2000" dirty="0"/>
              <a:t>Opinion flags 3 factors to consider</a:t>
            </a:r>
            <a:br>
              <a:rPr lang="en-US" sz="2000" dirty="0"/>
            </a:br>
            <a:endParaRPr lang="en-US" sz="2000" dirty="0"/>
          </a:p>
          <a:p>
            <a:pPr lvl="1"/>
            <a:r>
              <a:rPr lang="en-US" sz="2000" dirty="0">
                <a:solidFill>
                  <a:srgbClr val="C00000"/>
                </a:solidFill>
              </a:rPr>
              <a:t>Coverage</a:t>
            </a:r>
            <a:r>
              <a:rPr lang="en-US" sz="2000" dirty="0"/>
              <a:t>: Breadth of adoption among manufacturers</a:t>
            </a:r>
            <a:br>
              <a:rPr lang="en-US" sz="2000" dirty="0"/>
            </a:br>
            <a:endParaRPr lang="en-US" sz="2000" dirty="0"/>
          </a:p>
          <a:p>
            <a:pPr lvl="1"/>
            <a:r>
              <a:rPr lang="en-US" sz="2000" dirty="0">
                <a:solidFill>
                  <a:srgbClr val="C00000"/>
                </a:solidFill>
              </a:rPr>
              <a:t>Market power </a:t>
            </a:r>
            <a:br>
              <a:rPr lang="en-US" sz="2000" dirty="0"/>
            </a:br>
            <a:endParaRPr lang="en-US" sz="2000" dirty="0"/>
          </a:p>
          <a:p>
            <a:pPr lvl="1"/>
            <a:r>
              <a:rPr lang="en-US" sz="2000" dirty="0">
                <a:solidFill>
                  <a:srgbClr val="C00000"/>
                </a:solidFill>
              </a:rPr>
              <a:t>Source of restraint </a:t>
            </a:r>
            <a:br>
              <a:rPr lang="en-US" sz="2000" dirty="0"/>
            </a:br>
            <a:r>
              <a:rPr lang="en-US" sz="2000" dirty="0"/>
              <a:t>(who proposed it?)</a:t>
            </a:r>
            <a:br>
              <a:rPr lang="en-US" sz="2000" dirty="0"/>
            </a:br>
            <a:endParaRPr lang="en-US" sz="2000" dirty="0"/>
          </a:p>
          <a:p>
            <a:r>
              <a:rPr lang="en-US" sz="2000" dirty="0"/>
              <a:t>Court also seems to invite </a:t>
            </a:r>
            <a:br>
              <a:rPr lang="en-US" sz="2000" dirty="0"/>
            </a:br>
            <a:r>
              <a:rPr lang="en-US" sz="2000" dirty="0"/>
              <a:t>lower courts to develop a </a:t>
            </a:r>
            <a:r>
              <a:rPr lang="en-US" sz="2000" dirty="0">
                <a:solidFill>
                  <a:srgbClr val="C00000"/>
                </a:solidFill>
              </a:rPr>
              <a:t>structured </a:t>
            </a:r>
            <a:r>
              <a:rPr lang="en-US" sz="2000" dirty="0" err="1">
                <a:solidFill>
                  <a:srgbClr val="C00000"/>
                </a:solidFill>
              </a:rPr>
              <a:t>ROR</a:t>
            </a:r>
            <a:r>
              <a:rPr lang="en-US" sz="2000" dirty="0"/>
              <a:t> </a:t>
            </a:r>
          </a:p>
          <a:p>
            <a:pPr lvl="1"/>
            <a:r>
              <a:rPr lang="en-US" sz="1800" dirty="0"/>
              <a:t>I.e., Rebuttable Presumptions</a:t>
            </a:r>
            <a:br>
              <a:rPr lang="en-US" sz="1800" dirty="0"/>
            </a:br>
            <a:endParaRPr lang="en-US" sz="1800" dirty="0"/>
          </a:p>
          <a:p>
            <a:pPr lvl="1"/>
            <a:r>
              <a:rPr lang="en-US" sz="1800" dirty="0"/>
              <a:t>Presumptions could be based on the factors above</a:t>
            </a:r>
            <a:br>
              <a:rPr lang="en-US" sz="1800" dirty="0"/>
            </a:br>
            <a:endParaRPr lang="en-US" sz="1800" dirty="0"/>
          </a:p>
          <a:p>
            <a:r>
              <a:rPr lang="en-US" sz="2200" dirty="0">
                <a:solidFill>
                  <a:srgbClr val="C00000"/>
                </a:solidFill>
              </a:rPr>
              <a:t>But these factors are not proof of harms or benefits</a:t>
            </a:r>
          </a:p>
          <a:p>
            <a:endParaRPr lang="en-US" sz="2200" dirty="0"/>
          </a:p>
        </p:txBody>
      </p:sp>
      <p:sp>
        <p:nvSpPr>
          <p:cNvPr id="5" name="Slide Number Placeholder 4"/>
          <p:cNvSpPr>
            <a:spLocks noGrp="1"/>
          </p:cNvSpPr>
          <p:nvPr>
            <p:ph type="sldNum" sz="quarter" idx="12"/>
          </p:nvPr>
        </p:nvSpPr>
        <p:spPr/>
        <p:txBody>
          <a:bodyPr/>
          <a:lstStyle/>
          <a:p>
            <a:pPr>
              <a:defRPr/>
            </a:pPr>
            <a:fld id="{69232555-A10B-446F-AF92-592447746FF0}" type="slidenum">
              <a:rPr lang="en-US" b="1" smtClean="0"/>
              <a:pPr>
                <a:defRPr/>
              </a:pPr>
              <a:t>43</a:t>
            </a:fld>
            <a:endParaRPr lang="en-US" b="1"/>
          </a:p>
        </p:txBody>
      </p:sp>
      <p:sp>
        <p:nvSpPr>
          <p:cNvPr id="4" name="TextBox 3">
            <a:extLst>
              <a:ext uri="{FF2B5EF4-FFF2-40B4-BE49-F238E27FC236}">
                <a16:creationId xmlns:a16="http://schemas.microsoft.com/office/drawing/2014/main" id="{EF513E9E-8DE1-4BE4-9F5D-5435D711292A}"/>
              </a:ext>
            </a:extLst>
          </p:cNvPr>
          <p:cNvSpPr txBox="1"/>
          <p:nvPr/>
        </p:nvSpPr>
        <p:spPr>
          <a:xfrm>
            <a:off x="6234114" y="3429000"/>
            <a:ext cx="5729093" cy="1477328"/>
          </a:xfrm>
          <a:prstGeom prst="rect">
            <a:avLst/>
          </a:prstGeom>
          <a:noFill/>
          <a:ln>
            <a:solidFill>
              <a:schemeClr val="accent1"/>
            </a:solidFill>
          </a:ln>
        </p:spPr>
        <p:txBody>
          <a:bodyPr wrap="square" rtlCol="0">
            <a:spAutoFit/>
          </a:bodyPr>
          <a:lstStyle/>
          <a:p>
            <a:r>
              <a:rPr lang="en-US" b="1" i="1" dirty="0">
                <a:solidFill>
                  <a:srgbClr val="0070C0"/>
                </a:solidFill>
              </a:rPr>
              <a:t>“Source” factor - if proposed by dealer(s), then dealer cartel or dominant dealer exclusion is the likely concern.</a:t>
            </a:r>
          </a:p>
          <a:p>
            <a:endParaRPr lang="en-US" b="1" i="1" dirty="0">
              <a:solidFill>
                <a:srgbClr val="0070C0"/>
              </a:solidFill>
            </a:endParaRPr>
          </a:p>
          <a:p>
            <a:r>
              <a:rPr lang="en-US" b="1" i="1" dirty="0">
                <a:solidFill>
                  <a:srgbClr val="C00000"/>
                </a:solidFill>
              </a:rPr>
              <a:t>But what if manufacturer “anticipates” the wishes of the dealers?  In that case, “source” factor would be erroneous</a:t>
            </a:r>
            <a:endParaRPr lang="en-US" b="1" dirty="0">
              <a:solidFill>
                <a:srgbClr val="C00000"/>
              </a:solidFill>
            </a:endParaRPr>
          </a:p>
        </p:txBody>
      </p:sp>
      <p:sp>
        <p:nvSpPr>
          <p:cNvPr id="8" name="TextBox 7">
            <a:extLst>
              <a:ext uri="{FF2B5EF4-FFF2-40B4-BE49-F238E27FC236}">
                <a16:creationId xmlns:a16="http://schemas.microsoft.com/office/drawing/2014/main" id="{2B890E91-D547-4C2B-9B46-9839D0DF5D83}"/>
              </a:ext>
            </a:extLst>
          </p:cNvPr>
          <p:cNvSpPr txBox="1"/>
          <p:nvPr/>
        </p:nvSpPr>
        <p:spPr>
          <a:xfrm>
            <a:off x="6506369" y="2510599"/>
            <a:ext cx="4462462" cy="646331"/>
          </a:xfrm>
          <a:prstGeom prst="rect">
            <a:avLst/>
          </a:prstGeom>
          <a:noFill/>
          <a:ln>
            <a:solidFill>
              <a:schemeClr val="accent1"/>
            </a:solidFill>
          </a:ln>
        </p:spPr>
        <p:txBody>
          <a:bodyPr wrap="square" rtlCol="0">
            <a:spAutoFit/>
          </a:bodyPr>
          <a:lstStyle/>
          <a:p>
            <a:r>
              <a:rPr lang="en-US" b="1" i="1" dirty="0">
                <a:solidFill>
                  <a:srgbClr val="0070C0"/>
                </a:solidFill>
              </a:rPr>
              <a:t>Single firm mkt power at at least one level is important for exclusion.  </a:t>
            </a:r>
            <a:endParaRPr lang="en-US" b="1" dirty="0">
              <a:solidFill>
                <a:srgbClr val="0070C0"/>
              </a:solidFill>
            </a:endParaRPr>
          </a:p>
        </p:txBody>
      </p:sp>
      <p:sp>
        <p:nvSpPr>
          <p:cNvPr id="10" name="TextBox 9">
            <a:extLst>
              <a:ext uri="{FF2B5EF4-FFF2-40B4-BE49-F238E27FC236}">
                <a16:creationId xmlns:a16="http://schemas.microsoft.com/office/drawing/2014/main" id="{8DFA9248-EA64-4EDB-9BA3-FCC2EF6C2D7C}"/>
              </a:ext>
            </a:extLst>
          </p:cNvPr>
          <p:cNvSpPr txBox="1"/>
          <p:nvPr/>
        </p:nvSpPr>
        <p:spPr>
          <a:xfrm>
            <a:off x="6292439" y="1488119"/>
            <a:ext cx="5207000" cy="923330"/>
          </a:xfrm>
          <a:prstGeom prst="rect">
            <a:avLst/>
          </a:prstGeom>
          <a:noFill/>
          <a:ln w="19050">
            <a:solidFill>
              <a:srgbClr val="0070C0"/>
            </a:solidFill>
          </a:ln>
        </p:spPr>
        <p:txBody>
          <a:bodyPr wrap="square">
            <a:spAutoFit/>
          </a:bodyPr>
          <a:lstStyle/>
          <a:p>
            <a:r>
              <a:rPr lang="en-US" b="1" i="1" dirty="0">
                <a:solidFill>
                  <a:srgbClr val="0070C0"/>
                </a:solidFill>
              </a:rPr>
              <a:t>Coverage highly relevant for coordination theories.  High coverage also suggests “collective” market power</a:t>
            </a:r>
            <a:endParaRPr lang="en-US" dirty="0"/>
          </a:p>
        </p:txBody>
      </p:sp>
      <p:cxnSp>
        <p:nvCxnSpPr>
          <p:cNvPr id="12" name="Straight Arrow Connector 11">
            <a:extLst>
              <a:ext uri="{FF2B5EF4-FFF2-40B4-BE49-F238E27FC236}">
                <a16:creationId xmlns:a16="http://schemas.microsoft.com/office/drawing/2014/main" id="{46A252BC-BE40-4C06-B93D-A51753C61FF5}"/>
              </a:ext>
            </a:extLst>
          </p:cNvPr>
          <p:cNvCxnSpPr>
            <a:cxnSpLocks/>
          </p:cNvCxnSpPr>
          <p:nvPr/>
        </p:nvCxnSpPr>
        <p:spPr>
          <a:xfrm flipH="1">
            <a:off x="5143500" y="1770075"/>
            <a:ext cx="838201" cy="182562"/>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16" name="Straight Arrow Connector 15">
            <a:extLst>
              <a:ext uri="{FF2B5EF4-FFF2-40B4-BE49-F238E27FC236}">
                <a16:creationId xmlns:a16="http://schemas.microsoft.com/office/drawing/2014/main" id="{698DB215-8B5E-4F75-BE2C-A3DA0C7A0D8E}"/>
              </a:ext>
            </a:extLst>
          </p:cNvPr>
          <p:cNvCxnSpPr>
            <a:cxnSpLocks/>
          </p:cNvCxnSpPr>
          <p:nvPr/>
        </p:nvCxnSpPr>
        <p:spPr>
          <a:xfrm flipH="1" flipV="1">
            <a:off x="4622942" y="3232883"/>
            <a:ext cx="1334946" cy="487508"/>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cxnSp>
        <p:nvCxnSpPr>
          <p:cNvPr id="17" name="Straight Arrow Connector 16">
            <a:extLst>
              <a:ext uri="{FF2B5EF4-FFF2-40B4-BE49-F238E27FC236}">
                <a16:creationId xmlns:a16="http://schemas.microsoft.com/office/drawing/2014/main" id="{7BB8CB27-B053-4F31-8D44-367DFD80EE2E}"/>
              </a:ext>
            </a:extLst>
          </p:cNvPr>
          <p:cNvCxnSpPr>
            <a:cxnSpLocks/>
          </p:cNvCxnSpPr>
          <p:nvPr/>
        </p:nvCxnSpPr>
        <p:spPr>
          <a:xfrm flipH="1" flipV="1">
            <a:off x="4419600" y="2743200"/>
            <a:ext cx="1781176" cy="152400"/>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
        <p:nvSpPr>
          <p:cNvPr id="11" name="TextBox 10">
            <a:extLst>
              <a:ext uri="{FF2B5EF4-FFF2-40B4-BE49-F238E27FC236}">
                <a16:creationId xmlns:a16="http://schemas.microsoft.com/office/drawing/2014/main" id="{9FCE7F1C-9264-4DBA-B10F-25D787F8DAC8}"/>
              </a:ext>
            </a:extLst>
          </p:cNvPr>
          <p:cNvSpPr txBox="1"/>
          <p:nvPr/>
        </p:nvSpPr>
        <p:spPr>
          <a:xfrm>
            <a:off x="6276728" y="5395203"/>
            <a:ext cx="4848472" cy="1200329"/>
          </a:xfrm>
          <a:prstGeom prst="rect">
            <a:avLst/>
          </a:prstGeom>
          <a:solidFill>
            <a:srgbClr val="FFC000">
              <a:alpha val="30196"/>
            </a:srgbClr>
          </a:solidFill>
          <a:ln>
            <a:solidFill>
              <a:schemeClr val="accent1"/>
            </a:solidFill>
          </a:ln>
        </p:spPr>
        <p:txBody>
          <a:bodyPr wrap="square" rtlCol="0">
            <a:spAutoFit/>
          </a:bodyPr>
          <a:lstStyle/>
          <a:p>
            <a:r>
              <a:rPr lang="en-US" b="1" i="1" dirty="0">
                <a:solidFill>
                  <a:srgbClr val="0070C0"/>
                </a:solidFill>
              </a:rPr>
              <a:t>Proof of anticompetitive effects (on balance) is difficult.  The goal of RPM is to raise price but increase quality; quality-adjusted price is hard to measure and output proxies are imperfect.</a:t>
            </a:r>
            <a:endParaRPr lang="en-US" b="1" dirty="0">
              <a:solidFill>
                <a:srgbClr val="0070C0"/>
              </a:solidFill>
            </a:endParaRPr>
          </a:p>
        </p:txBody>
      </p:sp>
      <p:cxnSp>
        <p:nvCxnSpPr>
          <p:cNvPr id="13" name="Straight Arrow Connector 12">
            <a:extLst>
              <a:ext uri="{FF2B5EF4-FFF2-40B4-BE49-F238E27FC236}">
                <a16:creationId xmlns:a16="http://schemas.microsoft.com/office/drawing/2014/main" id="{F3184582-438F-49DF-B3FC-99E955089772}"/>
              </a:ext>
            </a:extLst>
          </p:cNvPr>
          <p:cNvCxnSpPr>
            <a:cxnSpLocks/>
          </p:cNvCxnSpPr>
          <p:nvPr/>
        </p:nvCxnSpPr>
        <p:spPr>
          <a:xfrm flipH="1" flipV="1">
            <a:off x="5275623" y="5867400"/>
            <a:ext cx="890588" cy="352156"/>
          </a:xfrm>
          <a:prstGeom prst="straightConnector1">
            <a:avLst/>
          </a:prstGeom>
          <a:ln w="28575">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4972398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50" name="Title 1"/>
          <p:cNvSpPr txBox="1">
            <a:spLocks/>
          </p:cNvSpPr>
          <p:nvPr/>
        </p:nvSpPr>
        <p:spPr bwMode="auto">
          <a:xfrm>
            <a:off x="3429000" y="593320"/>
            <a:ext cx="4922044" cy="7996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spcBef>
                <a:spcPct val="0"/>
              </a:spcBef>
              <a:buFontTx/>
              <a:buNone/>
            </a:pPr>
            <a:r>
              <a:rPr lang="en-US" sz="1800" b="1" dirty="0">
                <a:latin typeface="Times New Roman" panose="02020603050405020304" pitchFamily="18" charset="0"/>
                <a:cs typeface="Times New Roman" panose="02020603050405020304" pitchFamily="18" charset="0"/>
              </a:rPr>
              <a:t>Figure 6-2 </a:t>
            </a:r>
            <a:r>
              <a:rPr lang="en-US" sz="1800" b="1" i="1" dirty="0">
                <a:solidFill>
                  <a:srgbClr val="00B0F0"/>
                </a:solidFill>
                <a:latin typeface="Times New Roman" panose="02020603050405020304" pitchFamily="18" charset="0"/>
                <a:cs typeface="Times New Roman" panose="02020603050405020304" pitchFamily="18" charset="0"/>
              </a:rPr>
              <a:t>(p.927)</a:t>
            </a:r>
            <a:r>
              <a:rPr lang="en-US" sz="1800" b="1" dirty="0">
                <a:latin typeface="Times New Roman" panose="02020603050405020304" pitchFamily="18" charset="0"/>
                <a:cs typeface="Times New Roman" panose="02020603050405020304" pitchFamily="18" charset="0"/>
              </a:rPr>
              <a:t>:</a:t>
            </a:r>
            <a:br>
              <a:rPr lang="en-US" sz="1800" b="1" dirty="0">
                <a:latin typeface="Times New Roman" panose="02020603050405020304" pitchFamily="18" charset="0"/>
                <a:cs typeface="Times New Roman" panose="02020603050405020304" pitchFamily="18" charset="0"/>
              </a:rPr>
            </a:br>
            <a:r>
              <a:rPr lang="en-US" sz="1800" b="1" dirty="0">
                <a:latin typeface="Times New Roman" panose="02020603050405020304" pitchFamily="18" charset="0"/>
                <a:cs typeface="Times New Roman" panose="02020603050405020304" pitchFamily="18" charset="0"/>
              </a:rPr>
              <a:t>Vertical </a:t>
            </a:r>
            <a:r>
              <a:rPr lang="en-US" sz="1800" b="1" dirty="0">
                <a:solidFill>
                  <a:srgbClr val="C00000"/>
                </a:solidFill>
                <a:latin typeface="Times New Roman" panose="02020603050405020304" pitchFamily="18" charset="0"/>
                <a:cs typeface="Times New Roman" panose="02020603050405020304" pitchFamily="18" charset="0"/>
              </a:rPr>
              <a:t>Intrabrand </a:t>
            </a:r>
            <a:r>
              <a:rPr lang="en-US" sz="1800" b="1" dirty="0">
                <a:latin typeface="Times New Roman" panose="02020603050405020304" pitchFamily="18" charset="0"/>
                <a:cs typeface="Times New Roman" panose="02020603050405020304" pitchFamily="18" charset="0"/>
              </a:rPr>
              <a:t>Restraints-Examples</a:t>
            </a:r>
          </a:p>
        </p:txBody>
      </p:sp>
      <p:sp>
        <p:nvSpPr>
          <p:cNvPr id="3" name="Rectangle 2"/>
          <p:cNvSpPr/>
          <p:nvPr/>
        </p:nvSpPr>
        <p:spPr>
          <a:xfrm>
            <a:off x="5456639" y="1885950"/>
            <a:ext cx="1215627" cy="514350"/>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dirty="0">
                <a:latin typeface="Times New Roman" panose="02020603050405020304" pitchFamily="18" charset="0"/>
                <a:cs typeface="Times New Roman" panose="02020603050405020304" pitchFamily="18" charset="0"/>
              </a:rPr>
              <a:t>Manufacturer</a:t>
            </a:r>
          </a:p>
        </p:txBody>
      </p:sp>
      <p:sp>
        <p:nvSpPr>
          <p:cNvPr id="4" name="Rectangle 3"/>
          <p:cNvSpPr/>
          <p:nvPr/>
        </p:nvSpPr>
        <p:spPr>
          <a:xfrm>
            <a:off x="5416156" y="2684860"/>
            <a:ext cx="1248966" cy="514350"/>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dirty="0">
                <a:latin typeface="Times New Roman" panose="02020603050405020304" pitchFamily="18" charset="0"/>
                <a:cs typeface="Times New Roman" panose="02020603050405020304" pitchFamily="18" charset="0"/>
              </a:rPr>
              <a:t>Wholesaler A</a:t>
            </a:r>
          </a:p>
          <a:p>
            <a:pPr algn="ctr">
              <a:defRPr/>
            </a:pPr>
            <a:r>
              <a:rPr lang="en-US" sz="1350" dirty="0">
                <a:latin typeface="Times New Roman" panose="02020603050405020304" pitchFamily="18" charset="0"/>
                <a:cs typeface="Times New Roman" panose="02020603050405020304" pitchFamily="18" charset="0"/>
              </a:rPr>
              <a:t>(Exclusive)</a:t>
            </a:r>
          </a:p>
        </p:txBody>
      </p:sp>
      <p:sp>
        <p:nvSpPr>
          <p:cNvPr id="5" name="Rectangle 4"/>
          <p:cNvSpPr/>
          <p:nvPr/>
        </p:nvSpPr>
        <p:spPr>
          <a:xfrm>
            <a:off x="5711433" y="3657600"/>
            <a:ext cx="816769" cy="514350"/>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dirty="0">
                <a:latin typeface="Times New Roman" panose="02020603050405020304" pitchFamily="18" charset="0"/>
                <a:cs typeface="Times New Roman" panose="02020603050405020304" pitchFamily="18" charset="0"/>
              </a:rPr>
              <a:t>Dealer</a:t>
            </a:r>
          </a:p>
          <a:p>
            <a:pPr algn="ctr">
              <a:defRPr/>
            </a:pPr>
            <a:r>
              <a:rPr lang="en-US" sz="1350" dirty="0">
                <a:latin typeface="Times New Roman" panose="02020603050405020304" pitchFamily="18" charset="0"/>
                <a:cs typeface="Times New Roman" panose="02020603050405020304" pitchFamily="18" charset="0"/>
              </a:rPr>
              <a:t>Region 2</a:t>
            </a:r>
          </a:p>
        </p:txBody>
      </p:sp>
      <p:cxnSp>
        <p:nvCxnSpPr>
          <p:cNvPr id="6" name="Straight Arrow Connector 5"/>
          <p:cNvCxnSpPr>
            <a:stCxn id="5" idx="2"/>
          </p:cNvCxnSpPr>
          <p:nvPr/>
        </p:nvCxnSpPr>
        <p:spPr>
          <a:xfrm>
            <a:off x="6126956" y="2400304"/>
            <a:ext cx="0" cy="279797"/>
          </a:xfrm>
          <a:prstGeom prst="straightConnector1">
            <a:avLst/>
          </a:prstGeom>
          <a:ln w="127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7" name="Straight Arrow Connector 6"/>
          <p:cNvCxnSpPr>
            <a:stCxn id="6" idx="2"/>
            <a:endCxn id="7" idx="0"/>
          </p:cNvCxnSpPr>
          <p:nvPr/>
        </p:nvCxnSpPr>
        <p:spPr>
          <a:xfrm>
            <a:off x="6119813" y="3199211"/>
            <a:ext cx="0" cy="458390"/>
          </a:xfrm>
          <a:prstGeom prst="straightConnector1">
            <a:avLst/>
          </a:prstGeom>
          <a:ln w="1270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8" name="Rectangle 7"/>
          <p:cNvSpPr/>
          <p:nvPr/>
        </p:nvSpPr>
        <p:spPr>
          <a:xfrm>
            <a:off x="4495801" y="3657600"/>
            <a:ext cx="817960" cy="514350"/>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dirty="0">
                <a:latin typeface="Times New Roman" panose="02020603050405020304" pitchFamily="18" charset="0"/>
                <a:cs typeface="Times New Roman" panose="02020603050405020304" pitchFamily="18" charset="0"/>
              </a:rPr>
              <a:t>Dealer</a:t>
            </a:r>
          </a:p>
          <a:p>
            <a:pPr algn="ctr">
              <a:defRPr/>
            </a:pPr>
            <a:r>
              <a:rPr lang="en-US" sz="1350" dirty="0">
                <a:latin typeface="Times New Roman" panose="02020603050405020304" pitchFamily="18" charset="0"/>
                <a:cs typeface="Times New Roman" panose="02020603050405020304" pitchFamily="18" charset="0"/>
              </a:rPr>
              <a:t>Region 1</a:t>
            </a:r>
          </a:p>
        </p:txBody>
      </p:sp>
      <p:sp>
        <p:nvSpPr>
          <p:cNvPr id="9" name="Rectangle 8"/>
          <p:cNvSpPr/>
          <p:nvPr/>
        </p:nvSpPr>
        <p:spPr>
          <a:xfrm>
            <a:off x="6925869" y="3657600"/>
            <a:ext cx="817959" cy="514350"/>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dirty="0">
                <a:latin typeface="Times New Roman" panose="02020603050405020304" pitchFamily="18" charset="0"/>
                <a:cs typeface="Times New Roman" panose="02020603050405020304" pitchFamily="18" charset="0"/>
              </a:rPr>
              <a:t>Dealer</a:t>
            </a:r>
          </a:p>
          <a:p>
            <a:pPr algn="ctr">
              <a:defRPr/>
            </a:pPr>
            <a:r>
              <a:rPr lang="en-US" sz="1350" dirty="0">
                <a:latin typeface="Times New Roman" panose="02020603050405020304" pitchFamily="18" charset="0"/>
                <a:cs typeface="Times New Roman" panose="02020603050405020304" pitchFamily="18" charset="0"/>
              </a:rPr>
              <a:t>Region 3</a:t>
            </a:r>
          </a:p>
        </p:txBody>
      </p:sp>
      <p:cxnSp>
        <p:nvCxnSpPr>
          <p:cNvPr id="10" name="Straight Arrow Connector 9"/>
          <p:cNvCxnSpPr>
            <a:cxnSpLocks/>
            <a:endCxn id="11" idx="0"/>
          </p:cNvCxnSpPr>
          <p:nvPr/>
        </p:nvCxnSpPr>
        <p:spPr>
          <a:xfrm>
            <a:off x="6156723" y="3199211"/>
            <a:ext cx="1177528" cy="458390"/>
          </a:xfrm>
          <a:prstGeom prst="straightConnector1">
            <a:avLst/>
          </a:prstGeom>
          <a:ln w="127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a:stCxn id="6" idx="2"/>
            <a:endCxn id="10" idx="0"/>
          </p:cNvCxnSpPr>
          <p:nvPr/>
        </p:nvCxnSpPr>
        <p:spPr>
          <a:xfrm flipH="1">
            <a:off x="4904186" y="3199211"/>
            <a:ext cx="1215628" cy="458390"/>
          </a:xfrm>
          <a:prstGeom prst="straightConnector1">
            <a:avLst/>
          </a:prstGeom>
          <a:ln w="1270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78860" name="TextBox 11"/>
          <p:cNvSpPr txBox="1">
            <a:spLocks noChangeArrowheads="1"/>
          </p:cNvSpPr>
          <p:nvPr/>
        </p:nvSpPr>
        <p:spPr bwMode="auto">
          <a:xfrm>
            <a:off x="841311" y="2046585"/>
            <a:ext cx="3346254" cy="1754326"/>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just">
              <a:spcBef>
                <a:spcPct val="0"/>
              </a:spcBef>
              <a:buFontTx/>
              <a:buNone/>
            </a:pPr>
            <a:r>
              <a:rPr lang="en-US" sz="1800" b="1" dirty="0">
                <a:solidFill>
                  <a:srgbClr val="C00000"/>
                </a:solidFill>
                <a:latin typeface="Times New Roman" panose="02020603050405020304" pitchFamily="18" charset="0"/>
                <a:cs typeface="Times New Roman" panose="02020603050405020304" pitchFamily="18" charset="0"/>
              </a:rPr>
              <a:t>Exclusive Distributorship</a:t>
            </a:r>
            <a:r>
              <a:rPr lang="en-US" sz="1800" b="1" dirty="0">
                <a:latin typeface="Times New Roman" panose="02020603050405020304" pitchFamily="18" charset="0"/>
                <a:cs typeface="Times New Roman" panose="02020603050405020304" pitchFamily="18" charset="0"/>
              </a:rPr>
              <a:t>: </a:t>
            </a:r>
            <a:r>
              <a:rPr lang="en-US" sz="1800" dirty="0">
                <a:latin typeface="Times New Roman" panose="02020603050405020304" pitchFamily="18" charset="0"/>
                <a:cs typeface="Times New Roman" panose="02020603050405020304" pitchFamily="18" charset="0"/>
              </a:rPr>
              <a:t>the </a:t>
            </a:r>
            <a:r>
              <a:rPr lang="en-US" sz="1800" b="1" i="1" dirty="0">
                <a:latin typeface="Times New Roman" panose="02020603050405020304" pitchFamily="18" charset="0"/>
                <a:cs typeface="Times New Roman" panose="02020603050405020304" pitchFamily="18" charset="0"/>
              </a:rPr>
              <a:t>manufacturer has agreed </a:t>
            </a:r>
            <a:r>
              <a:rPr lang="en-US" sz="1800" dirty="0">
                <a:latin typeface="Times New Roman" panose="02020603050405020304" pitchFamily="18" charset="0"/>
                <a:cs typeface="Times New Roman" panose="02020603050405020304" pitchFamily="18" charset="0"/>
              </a:rPr>
              <a:t>to market its products exclusively through a single wholesaler and has </a:t>
            </a:r>
            <a:r>
              <a:rPr lang="en-US" sz="1800" b="1" i="1" dirty="0">
                <a:latin typeface="Times New Roman" panose="02020603050405020304" pitchFamily="18" charset="0"/>
                <a:cs typeface="Times New Roman" panose="02020603050405020304" pitchFamily="18" charset="0"/>
              </a:rPr>
              <a:t>agreed not to appoint any other wholesaler</a:t>
            </a:r>
            <a:r>
              <a:rPr lang="en-US" sz="1800" dirty="0">
                <a:latin typeface="Times New Roman" panose="02020603050405020304" pitchFamily="18" charset="0"/>
                <a:cs typeface="Times New Roman" panose="02020603050405020304" pitchFamily="18" charset="0"/>
              </a:rPr>
              <a:t>.</a:t>
            </a:r>
          </a:p>
        </p:txBody>
      </p:sp>
      <p:sp>
        <p:nvSpPr>
          <p:cNvPr id="13" name="Rectangle 12"/>
          <p:cNvSpPr/>
          <p:nvPr/>
        </p:nvSpPr>
        <p:spPr>
          <a:xfrm>
            <a:off x="7010403" y="2684860"/>
            <a:ext cx="1090613" cy="514350"/>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a:latin typeface="Times New Roman" panose="02020603050405020304" pitchFamily="18" charset="0"/>
                <a:cs typeface="Times New Roman" panose="02020603050405020304" pitchFamily="18" charset="0"/>
              </a:rPr>
              <a:t>Wholesaler B</a:t>
            </a:r>
            <a:endParaRPr lang="en-US" sz="1350" dirty="0">
              <a:latin typeface="Times New Roman" panose="02020603050405020304" pitchFamily="18" charset="0"/>
              <a:cs typeface="Times New Roman" panose="02020603050405020304" pitchFamily="18" charset="0"/>
            </a:endParaRPr>
          </a:p>
        </p:txBody>
      </p:sp>
      <p:cxnSp>
        <p:nvCxnSpPr>
          <p:cNvPr id="14" name="Straight Arrow Connector 13"/>
          <p:cNvCxnSpPr>
            <a:stCxn id="5" idx="3"/>
            <a:endCxn id="21" idx="0"/>
          </p:cNvCxnSpPr>
          <p:nvPr/>
        </p:nvCxnSpPr>
        <p:spPr>
          <a:xfrm>
            <a:off x="6672264" y="2143129"/>
            <a:ext cx="883444" cy="541735"/>
          </a:xfrm>
          <a:prstGeom prst="straightConnector1">
            <a:avLst/>
          </a:prstGeom>
          <a:ln w="127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flipH="1">
            <a:off x="6885385" y="2240756"/>
            <a:ext cx="190500" cy="17145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flipH="1">
            <a:off x="6967538" y="2314575"/>
            <a:ext cx="190500" cy="17145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17" name="Subtitle 2"/>
          <p:cNvSpPr txBox="1">
            <a:spLocks/>
          </p:cNvSpPr>
          <p:nvPr/>
        </p:nvSpPr>
        <p:spPr>
          <a:xfrm>
            <a:off x="3663238" y="4522042"/>
            <a:ext cx="6242762" cy="2199436"/>
          </a:xfrm>
          <a:prstGeom prst="rect">
            <a:avLst/>
          </a:prstGeom>
          <a:ln>
            <a:solidFill>
              <a:schemeClr val="tx1"/>
            </a:solidFill>
          </a:ln>
        </p:spPr>
        <p:txBody>
          <a:bodyPr>
            <a:normAutofit fontScale="92500" lnSpcReduction="1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gn="just">
              <a:buNone/>
              <a:defRPr/>
            </a:pPr>
            <a:r>
              <a:rPr lang="en-US" sz="1800" b="1" dirty="0">
                <a:solidFill>
                  <a:srgbClr val="C00000"/>
                </a:solidFill>
                <a:latin typeface="Times New Roman"/>
                <a:cs typeface="Times New Roman"/>
              </a:rPr>
              <a:t>Territorial Restrictions</a:t>
            </a:r>
            <a:r>
              <a:rPr lang="en-US" sz="1800" b="1" dirty="0">
                <a:solidFill>
                  <a:srgbClr val="000000"/>
                </a:solidFill>
                <a:latin typeface="Times New Roman"/>
                <a:cs typeface="Times New Roman"/>
              </a:rPr>
              <a:t> (with or without exclusive distributorships): </a:t>
            </a:r>
            <a:r>
              <a:rPr lang="en-US" sz="1800" b="1" i="1" dirty="0">
                <a:solidFill>
                  <a:srgbClr val="000000"/>
                </a:solidFill>
                <a:latin typeface="Times New Roman"/>
                <a:cs typeface="Times New Roman"/>
              </a:rPr>
              <a:t>Each dealer has agreed </a:t>
            </a:r>
            <a:r>
              <a:rPr lang="en-US" sz="1800" dirty="0">
                <a:solidFill>
                  <a:srgbClr val="000000"/>
                </a:solidFill>
                <a:latin typeface="Times New Roman"/>
                <a:cs typeface="Times New Roman"/>
              </a:rPr>
              <a:t>to concentrate its sales efforts within an assigned region (or group of customers), and each is </a:t>
            </a:r>
            <a:r>
              <a:rPr lang="en-US" sz="1800" b="1" i="1" dirty="0">
                <a:solidFill>
                  <a:srgbClr val="000000"/>
                </a:solidFill>
                <a:latin typeface="Times New Roman"/>
                <a:cs typeface="Times New Roman"/>
              </a:rPr>
              <a:t>prohibited from selling the wholesaler’s products outside</a:t>
            </a:r>
            <a:r>
              <a:rPr lang="en-US" sz="1800" dirty="0">
                <a:solidFill>
                  <a:srgbClr val="000000"/>
                </a:solidFill>
                <a:latin typeface="Times New Roman"/>
                <a:cs typeface="Times New Roman"/>
              </a:rPr>
              <a:t> of that region to customers or another dealer. The wholesaler may appoint additional dealers in each region, depending upon whether it has also agreed to make each dealer an exclusive distributor. Restrictions might also apply to customers, products, or sales locations. Many variations.</a:t>
            </a:r>
          </a:p>
        </p:txBody>
      </p:sp>
      <p:cxnSp>
        <p:nvCxnSpPr>
          <p:cNvPr id="18" name="Straight Arrow Connector 17"/>
          <p:cNvCxnSpPr>
            <a:stCxn id="10" idx="3"/>
            <a:endCxn id="7" idx="1"/>
          </p:cNvCxnSpPr>
          <p:nvPr/>
        </p:nvCxnSpPr>
        <p:spPr>
          <a:xfrm>
            <a:off x="5313764" y="3914775"/>
            <a:ext cx="397669" cy="0"/>
          </a:xfrm>
          <a:prstGeom prst="straightConnector1">
            <a:avLst/>
          </a:prstGeom>
          <a:ln w="127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p:nvPr/>
        </p:nvCxnSpPr>
        <p:spPr>
          <a:xfrm>
            <a:off x="6528201" y="3914775"/>
            <a:ext cx="397669" cy="0"/>
          </a:xfrm>
          <a:prstGeom prst="straightConnector1">
            <a:avLst/>
          </a:prstGeom>
          <a:ln w="127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20" name="Straight Connector 19"/>
          <p:cNvCxnSpPr/>
          <p:nvPr/>
        </p:nvCxnSpPr>
        <p:spPr>
          <a:xfrm flipH="1">
            <a:off x="5416155" y="3857625"/>
            <a:ext cx="191690" cy="17145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1" name="Straight Connector 20"/>
          <p:cNvCxnSpPr/>
          <p:nvPr/>
        </p:nvCxnSpPr>
        <p:spPr>
          <a:xfrm flipH="1">
            <a:off x="5379247" y="3849291"/>
            <a:ext cx="191691" cy="17145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flipH="1">
            <a:off x="6581775" y="3849291"/>
            <a:ext cx="190500" cy="17145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flipH="1">
            <a:off x="6647260" y="3857625"/>
            <a:ext cx="190500" cy="17145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2" name="Slide Number Placeholder 1"/>
          <p:cNvSpPr>
            <a:spLocks noGrp="1"/>
          </p:cNvSpPr>
          <p:nvPr>
            <p:ph type="sldNum" sz="quarter" idx="12"/>
          </p:nvPr>
        </p:nvSpPr>
        <p:spPr/>
        <p:txBody>
          <a:bodyPr/>
          <a:lstStyle/>
          <a:p>
            <a:pPr>
              <a:defRPr/>
            </a:pPr>
            <a:fld id="{ED0D6A39-C66A-425F-AA65-FC29478F8C64}" type="slidenum">
              <a:rPr lang="en-US" altLang="en-US" smtClean="0"/>
              <a:pPr>
                <a:defRPr/>
              </a:pPr>
              <a:t>5</a:t>
            </a:fld>
            <a:endParaRPr lang="en-US" altLang="en-US"/>
          </a:p>
        </p:txBody>
      </p:sp>
    </p:spTree>
    <p:extLst>
      <p:ext uri="{BB962C8B-B14F-4D97-AF65-F5344CB8AC3E}">
        <p14:creationId xmlns:p14="http://schemas.microsoft.com/office/powerpoint/2010/main" val="263153602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txBox="1">
            <a:spLocks/>
          </p:cNvSpPr>
          <p:nvPr/>
        </p:nvSpPr>
        <p:spPr>
          <a:xfrm>
            <a:off x="3700464" y="627263"/>
            <a:ext cx="4799410" cy="946744"/>
          </a:xfrm>
          <a:prstGeom prst="rect">
            <a:avLst/>
          </a:prstGeom>
        </p:spPr>
        <p:txBody>
          <a:bodyPr>
            <a:normAutofit fontScale="975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defRPr/>
            </a:pPr>
            <a:br>
              <a:rPr lang="en-US" sz="1800" b="1" dirty="0">
                <a:latin typeface="Times New Roman"/>
                <a:cs typeface="Times New Roman"/>
              </a:rPr>
            </a:br>
            <a:r>
              <a:rPr lang="en-US" sz="1800" b="1" dirty="0">
                <a:latin typeface="Times New Roman"/>
                <a:cs typeface="Times New Roman"/>
              </a:rPr>
              <a:t>Compare to Vertical </a:t>
            </a:r>
            <a:r>
              <a:rPr lang="en-US" sz="1800" b="1" dirty="0">
                <a:solidFill>
                  <a:srgbClr val="C00000"/>
                </a:solidFill>
                <a:latin typeface="Times New Roman"/>
                <a:cs typeface="Times New Roman"/>
              </a:rPr>
              <a:t>Interbrand </a:t>
            </a:r>
            <a:r>
              <a:rPr lang="en-US" sz="1800" b="1" dirty="0">
                <a:latin typeface="Times New Roman"/>
                <a:cs typeface="Times New Roman"/>
              </a:rPr>
              <a:t>Restraints</a:t>
            </a:r>
          </a:p>
        </p:txBody>
      </p:sp>
      <p:sp>
        <p:nvSpPr>
          <p:cNvPr id="79875" name="TextBox 2"/>
          <p:cNvSpPr txBox="1">
            <a:spLocks noChangeArrowheads="1"/>
          </p:cNvSpPr>
          <p:nvPr/>
        </p:nvSpPr>
        <p:spPr bwMode="auto">
          <a:xfrm>
            <a:off x="4210049" y="1755861"/>
            <a:ext cx="1457325" cy="5078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350" b="1" dirty="0">
                <a:latin typeface="Times New Roman" panose="02020603050405020304" pitchFamily="18" charset="0"/>
                <a:cs typeface="Times New Roman" panose="02020603050405020304" pitchFamily="18" charset="0"/>
              </a:rPr>
              <a:t>Exclusive Dealing</a:t>
            </a:r>
          </a:p>
        </p:txBody>
      </p:sp>
      <p:sp>
        <p:nvSpPr>
          <p:cNvPr id="79876" name="TextBox 3"/>
          <p:cNvSpPr txBox="1">
            <a:spLocks noChangeArrowheads="1"/>
          </p:cNvSpPr>
          <p:nvPr/>
        </p:nvSpPr>
        <p:spPr bwMode="auto">
          <a:xfrm>
            <a:off x="7529516" y="1800225"/>
            <a:ext cx="765573" cy="30008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350" b="1" dirty="0">
                <a:latin typeface="Times New Roman" panose="02020603050405020304" pitchFamily="18" charset="0"/>
                <a:cs typeface="Times New Roman" panose="02020603050405020304" pitchFamily="18" charset="0"/>
              </a:rPr>
              <a:t>Tying</a:t>
            </a:r>
          </a:p>
        </p:txBody>
      </p:sp>
      <p:sp>
        <p:nvSpPr>
          <p:cNvPr id="79877" name="Subtitle 2"/>
          <p:cNvSpPr txBox="1">
            <a:spLocks/>
          </p:cNvSpPr>
          <p:nvPr/>
        </p:nvSpPr>
        <p:spPr bwMode="auto">
          <a:xfrm>
            <a:off x="1782320" y="4347696"/>
            <a:ext cx="3919979" cy="1512799"/>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buFont typeface="Arial" panose="020B0604020202020204" pitchFamily="34" charset="0"/>
              <a:buNone/>
            </a:pPr>
            <a:r>
              <a:rPr lang="en-US" sz="1400" b="1" dirty="0">
                <a:solidFill>
                  <a:srgbClr val="000000"/>
                </a:solidFill>
                <a:latin typeface="Times New Roman" panose="02020603050405020304" pitchFamily="18" charset="0"/>
                <a:ea typeface="Arial" panose="020B0604020202020204" pitchFamily="34" charset="0"/>
                <a:cs typeface="Times New Roman" panose="02020603050405020304" pitchFamily="18" charset="0"/>
              </a:rPr>
              <a:t>Manufacturer B cannot sell to </a:t>
            </a:r>
            <a:r>
              <a:rPr lang="en-US" sz="1400" b="1" i="1" dirty="0">
                <a:solidFill>
                  <a:srgbClr val="000000"/>
                </a:solidFill>
                <a:latin typeface="Times New Roman" panose="02020603050405020304" pitchFamily="18" charset="0"/>
                <a:ea typeface="Arial" panose="020B0604020202020204" pitchFamily="34" charset="0"/>
                <a:cs typeface="Times New Roman" panose="02020603050405020304" pitchFamily="18" charset="0"/>
              </a:rPr>
              <a:t>Dealers who have agreed to purchase exclusively from Manufacturer A</a:t>
            </a:r>
            <a:r>
              <a:rPr lang="en-US" sz="1400" b="1" dirty="0">
                <a:solidFill>
                  <a:srgbClr val="000000"/>
                </a:solidFill>
                <a:latin typeface="Times New Roman" panose="02020603050405020304" pitchFamily="18" charset="0"/>
                <a:ea typeface="Arial" panose="020B0604020202020204" pitchFamily="34" charset="0"/>
                <a:cs typeface="Times New Roman" panose="02020603050405020304" pitchFamily="18" charset="0"/>
              </a:rPr>
              <a:t>.</a:t>
            </a:r>
          </a:p>
          <a:p>
            <a:pPr algn="ctr" eaLnBrk="1" hangingPunct="1">
              <a:buFont typeface="Arial" panose="020B0604020202020204" pitchFamily="34" charset="0"/>
              <a:buNone/>
            </a:pPr>
            <a:endParaRPr lang="en-US" sz="1400" b="1" dirty="0">
              <a:solidFill>
                <a:srgbClr val="000000"/>
              </a:solidFill>
              <a:latin typeface="Times New Roman" panose="02020603050405020304" pitchFamily="18" charset="0"/>
              <a:ea typeface="Arial" panose="020B0604020202020204" pitchFamily="34" charset="0"/>
              <a:cs typeface="Times New Roman" panose="02020603050405020304" pitchFamily="18" charset="0"/>
            </a:endParaRPr>
          </a:p>
          <a:p>
            <a:pPr algn="ctr" eaLnBrk="1" hangingPunct="1">
              <a:buFont typeface="Arial" panose="020B0604020202020204" pitchFamily="34" charset="0"/>
              <a:buNone/>
            </a:pPr>
            <a:r>
              <a:rPr lang="en-US" sz="1400" b="1" i="1" dirty="0">
                <a:solidFill>
                  <a:srgbClr val="FF0000"/>
                </a:solidFill>
                <a:latin typeface="Times New Roman" panose="02020603050405020304" pitchFamily="18" charset="0"/>
                <a:ea typeface="Arial" panose="020B0604020202020204" pitchFamily="34" charset="0"/>
                <a:cs typeface="Times New Roman" panose="02020603050405020304" pitchFamily="18" charset="0"/>
              </a:rPr>
              <a:t>Examples: Most franchises – fast food, gasoline, etc.</a:t>
            </a:r>
          </a:p>
        </p:txBody>
      </p:sp>
      <p:sp>
        <p:nvSpPr>
          <p:cNvPr id="79878" name="TextBox 5"/>
          <p:cNvSpPr txBox="1">
            <a:spLocks noChangeArrowheads="1"/>
          </p:cNvSpPr>
          <p:nvPr/>
        </p:nvSpPr>
        <p:spPr bwMode="auto">
          <a:xfrm>
            <a:off x="6296692" y="4342211"/>
            <a:ext cx="4027884" cy="160043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a:spcBef>
                <a:spcPct val="0"/>
              </a:spcBef>
              <a:buFontTx/>
              <a:buNone/>
            </a:pPr>
            <a:r>
              <a:rPr lang="en-US" sz="1400" b="1" dirty="0">
                <a:latin typeface="Times New Roman" panose="02020603050405020304" pitchFamily="18" charset="0"/>
                <a:cs typeface="Times New Roman" panose="02020603050405020304" pitchFamily="18" charset="0"/>
              </a:rPr>
              <a:t>Manufacturer B cannot sell Product 2 to Consumers or Dealers, who can only buy Product 1 from Manufacturer A if they also buy Product 2.</a:t>
            </a:r>
          </a:p>
          <a:p>
            <a:pPr algn="ctr">
              <a:spcBef>
                <a:spcPct val="0"/>
              </a:spcBef>
              <a:buFontTx/>
              <a:buNone/>
            </a:pPr>
            <a:endParaRPr lang="en-US" sz="1400" b="1" dirty="0">
              <a:latin typeface="Times New Roman" panose="02020603050405020304" pitchFamily="18" charset="0"/>
              <a:cs typeface="Times New Roman" panose="02020603050405020304" pitchFamily="18" charset="0"/>
            </a:endParaRPr>
          </a:p>
          <a:p>
            <a:pPr algn="ctr">
              <a:spcBef>
                <a:spcPct val="0"/>
              </a:spcBef>
              <a:buFontTx/>
              <a:buNone/>
            </a:pPr>
            <a:r>
              <a:rPr lang="en-US" sz="1400" b="1" i="1" dirty="0">
                <a:solidFill>
                  <a:srgbClr val="FF0000"/>
                </a:solidFill>
                <a:latin typeface="Times New Roman" panose="02020603050405020304" pitchFamily="18" charset="0"/>
                <a:cs typeface="Times New Roman" panose="02020603050405020304" pitchFamily="18" charset="0"/>
              </a:rPr>
              <a:t>Examples: Most laptops (hardware &amp; software); other “integrated” or “packaged” products and services.</a:t>
            </a:r>
          </a:p>
        </p:txBody>
      </p:sp>
      <p:sp>
        <p:nvSpPr>
          <p:cNvPr id="7" name="Rectangle 6"/>
          <p:cNvSpPr/>
          <p:nvPr/>
        </p:nvSpPr>
        <p:spPr>
          <a:xfrm>
            <a:off x="6491289" y="2170510"/>
            <a:ext cx="1241822" cy="800100"/>
          </a:xfrm>
          <a:prstGeom prst="rect">
            <a:avLst/>
          </a:prstGeom>
          <a:ln w="12700">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dirty="0">
                <a:latin typeface="Times New Roman" panose="02020603050405020304" pitchFamily="18" charset="0"/>
                <a:cs typeface="Times New Roman" panose="02020603050405020304" pitchFamily="18" charset="0"/>
              </a:rPr>
              <a:t>Manufacturer A</a:t>
            </a:r>
          </a:p>
          <a:p>
            <a:pPr algn="ctr">
              <a:defRPr/>
            </a:pPr>
            <a:r>
              <a:rPr lang="en-US" sz="1050" dirty="0">
                <a:latin typeface="Times New Roman" panose="02020603050405020304" pitchFamily="18" charset="0"/>
                <a:cs typeface="Times New Roman" panose="02020603050405020304" pitchFamily="18" charset="0"/>
              </a:rPr>
              <a:t>(sells Products 1 and 2, but only together)</a:t>
            </a:r>
          </a:p>
        </p:txBody>
      </p:sp>
      <p:sp>
        <p:nvSpPr>
          <p:cNvPr id="8" name="Rectangle 7"/>
          <p:cNvSpPr/>
          <p:nvPr/>
        </p:nvSpPr>
        <p:spPr>
          <a:xfrm>
            <a:off x="4719639" y="2343150"/>
            <a:ext cx="1241822" cy="514350"/>
          </a:xfrm>
          <a:prstGeom prst="rect">
            <a:avLst/>
          </a:prstGeom>
          <a:ln w="12700">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dirty="0">
                <a:latin typeface="Times New Roman" panose="02020603050405020304" pitchFamily="18" charset="0"/>
                <a:cs typeface="Times New Roman" panose="02020603050405020304" pitchFamily="18" charset="0"/>
              </a:rPr>
              <a:t>Manufacturer</a:t>
            </a:r>
          </a:p>
          <a:p>
            <a:pPr algn="ctr">
              <a:defRPr/>
            </a:pPr>
            <a:r>
              <a:rPr lang="en-US" sz="1350" dirty="0">
                <a:latin typeface="Times New Roman" panose="02020603050405020304" pitchFamily="18" charset="0"/>
                <a:cs typeface="Times New Roman" panose="02020603050405020304" pitchFamily="18" charset="0"/>
              </a:rPr>
              <a:t>B</a:t>
            </a:r>
          </a:p>
        </p:txBody>
      </p:sp>
      <p:sp>
        <p:nvSpPr>
          <p:cNvPr id="9" name="Rectangle 8"/>
          <p:cNvSpPr/>
          <p:nvPr/>
        </p:nvSpPr>
        <p:spPr>
          <a:xfrm>
            <a:off x="3161397" y="2343150"/>
            <a:ext cx="1233204" cy="514350"/>
          </a:xfrm>
          <a:prstGeom prst="rect">
            <a:avLst/>
          </a:prstGeom>
          <a:ln w="12700">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dirty="0">
                <a:latin typeface="Times New Roman" panose="02020603050405020304" pitchFamily="18" charset="0"/>
                <a:cs typeface="Times New Roman" panose="02020603050405020304" pitchFamily="18" charset="0"/>
              </a:rPr>
              <a:t>Manufacturer</a:t>
            </a:r>
          </a:p>
          <a:p>
            <a:pPr algn="ctr">
              <a:defRPr/>
            </a:pPr>
            <a:r>
              <a:rPr lang="en-US" sz="1350" dirty="0">
                <a:latin typeface="Times New Roman" panose="02020603050405020304" pitchFamily="18" charset="0"/>
                <a:cs typeface="Times New Roman" panose="02020603050405020304" pitchFamily="18" charset="0"/>
              </a:rPr>
              <a:t>A</a:t>
            </a:r>
          </a:p>
        </p:txBody>
      </p:sp>
      <p:sp>
        <p:nvSpPr>
          <p:cNvPr id="10" name="Rectangle 9"/>
          <p:cNvSpPr/>
          <p:nvPr/>
        </p:nvSpPr>
        <p:spPr>
          <a:xfrm>
            <a:off x="6698457" y="3656414"/>
            <a:ext cx="989410" cy="520303"/>
          </a:xfrm>
          <a:prstGeom prst="rect">
            <a:avLst/>
          </a:prstGeom>
          <a:ln w="12700">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dirty="0">
                <a:latin typeface="Times New Roman" panose="02020603050405020304" pitchFamily="18" charset="0"/>
                <a:cs typeface="Times New Roman" panose="02020603050405020304" pitchFamily="18" charset="0"/>
              </a:rPr>
              <a:t>Retailer or Consumer</a:t>
            </a:r>
          </a:p>
        </p:txBody>
      </p:sp>
      <p:sp>
        <p:nvSpPr>
          <p:cNvPr id="11" name="Rectangle 10"/>
          <p:cNvSpPr/>
          <p:nvPr/>
        </p:nvSpPr>
        <p:spPr>
          <a:xfrm>
            <a:off x="3480197" y="3480197"/>
            <a:ext cx="738188" cy="514350"/>
          </a:xfrm>
          <a:prstGeom prst="rect">
            <a:avLst/>
          </a:prstGeom>
          <a:ln w="12700">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dirty="0">
                <a:latin typeface="Times New Roman" panose="02020603050405020304" pitchFamily="18" charset="0"/>
                <a:cs typeface="Times New Roman" panose="02020603050405020304" pitchFamily="18" charset="0"/>
              </a:rPr>
              <a:t>Dealer</a:t>
            </a:r>
          </a:p>
          <a:p>
            <a:pPr algn="ctr">
              <a:defRPr/>
            </a:pPr>
            <a:r>
              <a:rPr lang="en-US" sz="1350" dirty="0">
                <a:latin typeface="Times New Roman" panose="02020603050405020304" pitchFamily="18" charset="0"/>
                <a:cs typeface="Times New Roman" panose="02020603050405020304" pitchFamily="18" charset="0"/>
              </a:rPr>
              <a:t>A-1</a:t>
            </a:r>
          </a:p>
        </p:txBody>
      </p:sp>
      <p:cxnSp>
        <p:nvCxnSpPr>
          <p:cNvPr id="12" name="Straight Arrow Connector 11"/>
          <p:cNvCxnSpPr/>
          <p:nvPr/>
        </p:nvCxnSpPr>
        <p:spPr>
          <a:xfrm>
            <a:off x="3849291" y="2856313"/>
            <a:ext cx="0" cy="622697"/>
          </a:xfrm>
          <a:prstGeom prst="straightConnector1">
            <a:avLst/>
          </a:prstGeom>
          <a:ln w="127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a:off x="4719639" y="3134919"/>
            <a:ext cx="189310" cy="203597"/>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a:off x="4644632" y="3236123"/>
            <a:ext cx="189309" cy="203597"/>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15" name="Rectangle 14"/>
          <p:cNvSpPr/>
          <p:nvPr/>
        </p:nvSpPr>
        <p:spPr>
          <a:xfrm>
            <a:off x="7981954" y="2170510"/>
            <a:ext cx="1240631" cy="800100"/>
          </a:xfrm>
          <a:prstGeom prst="rect">
            <a:avLst/>
          </a:prstGeom>
          <a:ln w="12700">
            <a:solidFill>
              <a:schemeClr val="tx1"/>
            </a:solidFill>
          </a:ln>
        </p:spPr>
        <p:style>
          <a:lnRef idx="2">
            <a:schemeClr val="accent6"/>
          </a:lnRef>
          <a:fillRef idx="1">
            <a:schemeClr val="lt1"/>
          </a:fillRef>
          <a:effectRef idx="0">
            <a:schemeClr val="accent6"/>
          </a:effectRef>
          <a:fontRef idx="minor">
            <a:schemeClr val="dk1"/>
          </a:fontRef>
        </p:style>
        <p:txBody>
          <a:bodyPr anchor="ctr"/>
          <a:lstStyle/>
          <a:p>
            <a:pPr algn="ctr">
              <a:defRPr/>
            </a:pPr>
            <a:r>
              <a:rPr lang="en-US" sz="1350" dirty="0">
                <a:latin typeface="Times New Roman" panose="02020603050405020304" pitchFamily="18" charset="0"/>
                <a:cs typeface="Times New Roman" panose="02020603050405020304" pitchFamily="18" charset="0"/>
              </a:rPr>
              <a:t>Manufacturer B</a:t>
            </a:r>
          </a:p>
          <a:p>
            <a:pPr algn="ctr">
              <a:defRPr/>
            </a:pPr>
            <a:r>
              <a:rPr lang="en-US" sz="1050" dirty="0">
                <a:latin typeface="Times New Roman" panose="02020603050405020304" pitchFamily="18" charset="0"/>
                <a:cs typeface="Times New Roman" panose="02020603050405020304" pitchFamily="18" charset="0"/>
              </a:rPr>
              <a:t>(rival supplier of Product 2)</a:t>
            </a:r>
          </a:p>
        </p:txBody>
      </p:sp>
      <p:cxnSp>
        <p:nvCxnSpPr>
          <p:cNvPr id="16" name="Straight Arrow Connector 15"/>
          <p:cNvCxnSpPr/>
          <p:nvPr/>
        </p:nvCxnSpPr>
        <p:spPr>
          <a:xfrm flipH="1">
            <a:off x="7687866" y="2970613"/>
            <a:ext cx="914400" cy="946547"/>
          </a:xfrm>
          <a:prstGeom prst="straightConnector1">
            <a:avLst/>
          </a:prstGeom>
          <a:ln w="127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7" name="Straight Arrow Connector 16"/>
          <p:cNvCxnSpPr/>
          <p:nvPr/>
        </p:nvCxnSpPr>
        <p:spPr>
          <a:xfrm>
            <a:off x="6834188" y="2970610"/>
            <a:ext cx="0" cy="685800"/>
          </a:xfrm>
          <a:prstGeom prst="straightConnector1">
            <a:avLst/>
          </a:prstGeom>
          <a:ln w="127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8" name="Straight Arrow Connector 17"/>
          <p:cNvCxnSpPr/>
          <p:nvPr/>
        </p:nvCxnSpPr>
        <p:spPr>
          <a:xfrm>
            <a:off x="7483079" y="2970610"/>
            <a:ext cx="0" cy="685800"/>
          </a:xfrm>
          <a:prstGeom prst="straightConnector1">
            <a:avLst/>
          </a:prstGeom>
          <a:ln w="1270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79891" name="TextBox 18"/>
          <p:cNvSpPr txBox="1">
            <a:spLocks noChangeArrowheads="1"/>
          </p:cNvSpPr>
          <p:nvPr/>
        </p:nvSpPr>
        <p:spPr bwMode="auto">
          <a:xfrm>
            <a:off x="6284123" y="3140870"/>
            <a:ext cx="579835"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a:spcBef>
                <a:spcPct val="0"/>
              </a:spcBef>
              <a:buFontTx/>
              <a:buNone/>
            </a:pPr>
            <a:r>
              <a:rPr lang="en-US" sz="900" b="1">
                <a:latin typeface="Times New Roman" panose="02020603050405020304" pitchFamily="18" charset="0"/>
                <a:cs typeface="Times New Roman" panose="02020603050405020304" pitchFamily="18" charset="0"/>
              </a:rPr>
              <a:t>Product 1</a:t>
            </a:r>
          </a:p>
        </p:txBody>
      </p:sp>
      <p:sp>
        <p:nvSpPr>
          <p:cNvPr id="79892" name="TextBox 19"/>
          <p:cNvSpPr txBox="1">
            <a:spLocks noChangeArrowheads="1"/>
          </p:cNvSpPr>
          <p:nvPr/>
        </p:nvSpPr>
        <p:spPr bwMode="auto">
          <a:xfrm>
            <a:off x="6938967" y="3140870"/>
            <a:ext cx="579835"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a:spcBef>
                <a:spcPct val="0"/>
              </a:spcBef>
              <a:buFontTx/>
              <a:buNone/>
            </a:pPr>
            <a:r>
              <a:rPr lang="en-US" sz="900" b="1">
                <a:latin typeface="Times New Roman" panose="02020603050405020304" pitchFamily="18" charset="0"/>
                <a:cs typeface="Times New Roman" panose="02020603050405020304" pitchFamily="18" charset="0"/>
              </a:rPr>
              <a:t>Product 2</a:t>
            </a:r>
          </a:p>
        </p:txBody>
      </p:sp>
      <p:cxnSp>
        <p:nvCxnSpPr>
          <p:cNvPr id="21" name="Straight Connector 20"/>
          <p:cNvCxnSpPr/>
          <p:nvPr/>
        </p:nvCxnSpPr>
        <p:spPr>
          <a:xfrm>
            <a:off x="8105776" y="3275413"/>
            <a:ext cx="189310" cy="203597"/>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a:off x="8030769" y="3375425"/>
            <a:ext cx="189309" cy="203597"/>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3" name="Straight Arrow Connector 22"/>
          <p:cNvCxnSpPr/>
          <p:nvPr/>
        </p:nvCxnSpPr>
        <p:spPr>
          <a:xfrm flipH="1">
            <a:off x="4245770" y="2856310"/>
            <a:ext cx="1046560" cy="879872"/>
          </a:xfrm>
          <a:prstGeom prst="straightConnector1">
            <a:avLst/>
          </a:prstGeom>
          <a:ln w="127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3" name="Slide Number Placeholder 2"/>
          <p:cNvSpPr>
            <a:spLocks noGrp="1"/>
          </p:cNvSpPr>
          <p:nvPr>
            <p:ph type="sldNum" sz="quarter" idx="12"/>
          </p:nvPr>
        </p:nvSpPr>
        <p:spPr/>
        <p:txBody>
          <a:bodyPr/>
          <a:lstStyle/>
          <a:p>
            <a:pPr>
              <a:defRPr/>
            </a:pPr>
            <a:fld id="{ED0D6A39-C66A-425F-AA65-FC29478F8C64}" type="slidenum">
              <a:rPr lang="en-US" altLang="en-US" smtClean="0"/>
              <a:pPr>
                <a:defRPr/>
              </a:pPr>
              <a:t>6</a:t>
            </a:fld>
            <a:endParaRPr lang="en-US" altLang="en-US"/>
          </a:p>
        </p:txBody>
      </p:sp>
    </p:spTree>
    <p:extLst>
      <p:ext uri="{BB962C8B-B14F-4D97-AF65-F5344CB8AC3E}">
        <p14:creationId xmlns:p14="http://schemas.microsoft.com/office/powerpoint/2010/main" val="365141187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10C5B21-D286-42B4-9BAA-0957296E7000}"/>
              </a:ext>
            </a:extLst>
          </p:cNvPr>
          <p:cNvSpPr>
            <a:spLocks noGrp="1"/>
          </p:cNvSpPr>
          <p:nvPr>
            <p:ph type="title"/>
          </p:nvPr>
        </p:nvSpPr>
        <p:spPr/>
        <p:txBody>
          <a:bodyPr>
            <a:noAutofit/>
          </a:bodyPr>
          <a:lstStyle/>
          <a:p>
            <a:pPr algn="ctr"/>
            <a:r>
              <a:rPr lang="en-US" sz="3200" b="0" cap="none" dirty="0"/>
              <a:t>The Long &amp; Winding Legal History of </a:t>
            </a:r>
            <a:br>
              <a:rPr lang="en-US" sz="3200" b="0" cap="none" dirty="0"/>
            </a:br>
            <a:r>
              <a:rPr lang="en-US" sz="3200" b="0" cap="none" dirty="0" err="1"/>
              <a:t>Intrabrand</a:t>
            </a:r>
            <a:r>
              <a:rPr lang="en-US" sz="3200" b="0" cap="none" dirty="0"/>
              <a:t> Vertical Price Agreement Law</a:t>
            </a:r>
          </a:p>
        </p:txBody>
      </p:sp>
      <p:sp>
        <p:nvSpPr>
          <p:cNvPr id="3" name="Text Placeholder 2">
            <a:extLst>
              <a:ext uri="{FF2B5EF4-FFF2-40B4-BE49-F238E27FC236}">
                <a16:creationId xmlns:a16="http://schemas.microsoft.com/office/drawing/2014/main" id="{BAF54D1A-C93A-46B3-AC14-345D329E2264}"/>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8C5FF9CF-D83B-4B14-A295-1E60B9DD20F5}"/>
              </a:ext>
            </a:extLst>
          </p:cNvPr>
          <p:cNvSpPr>
            <a:spLocks noGrp="1"/>
          </p:cNvSpPr>
          <p:nvPr>
            <p:ph type="sldNum" sz="quarter" idx="12"/>
          </p:nvPr>
        </p:nvSpPr>
        <p:spPr/>
        <p:txBody>
          <a:bodyPr/>
          <a:lstStyle/>
          <a:p>
            <a:fld id="{9F21919D-CBDE-4B0B-9CE3-9DF67345EEEA}" type="slidenum">
              <a:rPr lang="en-US" smtClean="0"/>
              <a:pPr/>
              <a:t>7</a:t>
            </a:fld>
            <a:endParaRPr lang="en-US"/>
          </a:p>
        </p:txBody>
      </p:sp>
    </p:spTree>
    <p:extLst>
      <p:ext uri="{BB962C8B-B14F-4D97-AF65-F5344CB8AC3E}">
        <p14:creationId xmlns:p14="http://schemas.microsoft.com/office/powerpoint/2010/main" val="279023843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p:cNvSpPr>
          <p:nvPr>
            <p:ph type="title"/>
          </p:nvPr>
        </p:nvSpPr>
        <p:spPr>
          <a:xfrm>
            <a:off x="2286000" y="136522"/>
            <a:ext cx="5829300" cy="731044"/>
          </a:xfrm>
        </p:spPr>
        <p:txBody>
          <a:bodyPr>
            <a:normAutofit fontScale="90000"/>
          </a:bodyPr>
          <a:lstStyle/>
          <a:p>
            <a:r>
              <a:rPr lang="en-US" dirty="0"/>
              <a:t>Vertical </a:t>
            </a:r>
            <a:r>
              <a:rPr lang="en-US" i="1" dirty="0" err="1"/>
              <a:t>Intra</a:t>
            </a:r>
            <a:r>
              <a:rPr lang="en-US" dirty="0" err="1"/>
              <a:t>brand</a:t>
            </a:r>
            <a:r>
              <a:rPr lang="en-US" dirty="0"/>
              <a:t> Restraints Law</a:t>
            </a:r>
            <a:endParaRPr lang="en-US" i="1" dirty="0"/>
          </a:p>
        </p:txBody>
      </p:sp>
      <p:sp>
        <p:nvSpPr>
          <p:cNvPr id="8195" name="Content Placeholder 3"/>
          <p:cNvSpPr>
            <a:spLocks noGrp="1"/>
          </p:cNvSpPr>
          <p:nvPr>
            <p:ph sz="half" idx="1"/>
          </p:nvPr>
        </p:nvSpPr>
        <p:spPr>
          <a:xfrm>
            <a:off x="293803" y="1077437"/>
            <a:ext cx="5784915" cy="5644041"/>
          </a:xfrm>
          <a:ln w="28575">
            <a:solidFill>
              <a:schemeClr val="tx1"/>
            </a:solidFill>
          </a:ln>
        </p:spPr>
        <p:txBody>
          <a:bodyPr>
            <a:normAutofit fontScale="77500" lnSpcReduction="20000"/>
          </a:bodyPr>
          <a:lstStyle/>
          <a:p>
            <a:pPr marL="0" indent="0">
              <a:buNone/>
            </a:pPr>
            <a:r>
              <a:rPr lang="en-US" sz="1800" b="1" i="1" dirty="0">
                <a:solidFill>
                  <a:srgbClr val="C00000"/>
                </a:solidFill>
              </a:rPr>
              <a:t>                   </a:t>
            </a:r>
          </a:p>
          <a:p>
            <a:pPr marL="0" indent="0">
              <a:buNone/>
            </a:pPr>
            <a:r>
              <a:rPr lang="en-US" sz="1800" b="1" i="1" dirty="0">
                <a:solidFill>
                  <a:srgbClr val="C00000"/>
                </a:solidFill>
              </a:rPr>
              <a:t>                                      </a:t>
            </a:r>
            <a:r>
              <a:rPr lang="en-US" sz="2600" b="1" i="1" u="sng" dirty="0">
                <a:solidFill>
                  <a:srgbClr val="C00000"/>
                </a:solidFill>
              </a:rPr>
              <a:t>Price Agreements</a:t>
            </a:r>
          </a:p>
          <a:p>
            <a:pPr marL="0" indent="0">
              <a:buNone/>
            </a:pPr>
            <a:endParaRPr lang="en-US" sz="2900" b="1" i="1" u="sng" baseline="-25000" dirty="0">
              <a:solidFill>
                <a:srgbClr val="C00000"/>
              </a:solidFill>
            </a:endParaRPr>
          </a:p>
          <a:p>
            <a:pPr lvl="1"/>
            <a:r>
              <a:rPr lang="en-US" sz="1800" b="1" i="1" dirty="0"/>
              <a:t>Dr</a:t>
            </a:r>
            <a:r>
              <a:rPr lang="en-US" sz="2300" b="1" i="1" dirty="0"/>
              <a:t>. </a:t>
            </a:r>
            <a:r>
              <a:rPr lang="en-US" sz="1900" b="1" i="1" dirty="0"/>
              <a:t>Miles </a:t>
            </a:r>
            <a:r>
              <a:rPr lang="en-US" sz="1900" b="1" dirty="0"/>
              <a:t>(1911)</a:t>
            </a:r>
          </a:p>
          <a:p>
            <a:pPr lvl="2"/>
            <a:r>
              <a:rPr lang="en-US" sz="1900" i="1" dirty="0">
                <a:solidFill>
                  <a:srgbClr val="C00000"/>
                </a:solidFill>
              </a:rPr>
              <a:t>Minimum</a:t>
            </a:r>
            <a:r>
              <a:rPr lang="en-US" sz="1900" dirty="0">
                <a:solidFill>
                  <a:srgbClr val="C00000"/>
                </a:solidFill>
              </a:rPr>
              <a:t> RPM agreements </a:t>
            </a:r>
            <a:r>
              <a:rPr lang="en-US" sz="1900" dirty="0"/>
              <a:t>are per se illegal </a:t>
            </a:r>
          </a:p>
          <a:p>
            <a:pPr lvl="1"/>
            <a:r>
              <a:rPr lang="en-US" sz="1900" b="1" i="1" dirty="0"/>
              <a:t>Colgate</a:t>
            </a:r>
            <a:r>
              <a:rPr lang="en-US" sz="1900" b="1" dirty="0"/>
              <a:t> (1919)</a:t>
            </a:r>
          </a:p>
          <a:p>
            <a:pPr lvl="2"/>
            <a:r>
              <a:rPr lang="en-US" sz="1900" b="1" i="1" dirty="0">
                <a:solidFill>
                  <a:srgbClr val="0070C0"/>
                </a:solidFill>
              </a:rPr>
              <a:t>But unilateral RPM is lawful</a:t>
            </a:r>
          </a:p>
          <a:p>
            <a:pPr lvl="1"/>
            <a:r>
              <a:rPr lang="en-US" sz="1900" b="1" i="1" dirty="0"/>
              <a:t>Albrecht</a:t>
            </a:r>
            <a:r>
              <a:rPr lang="en-US" sz="1900" b="1" dirty="0"/>
              <a:t> (1968)</a:t>
            </a:r>
          </a:p>
          <a:p>
            <a:pPr lvl="2"/>
            <a:r>
              <a:rPr lang="en-US" sz="1900" i="1" dirty="0">
                <a:solidFill>
                  <a:srgbClr val="C00000"/>
                </a:solidFill>
              </a:rPr>
              <a:t>Maximum</a:t>
            </a:r>
            <a:r>
              <a:rPr lang="en-US" sz="1900" dirty="0">
                <a:solidFill>
                  <a:srgbClr val="C00000"/>
                </a:solidFill>
              </a:rPr>
              <a:t> </a:t>
            </a:r>
            <a:r>
              <a:rPr lang="en-US" sz="1900" dirty="0"/>
              <a:t>RPM per se illegal </a:t>
            </a:r>
          </a:p>
          <a:p>
            <a:pPr lvl="1"/>
            <a:r>
              <a:rPr lang="en-US" sz="1900" b="1" dirty="0"/>
              <a:t>“Fair Trade” Statutes permitting  RPM</a:t>
            </a:r>
          </a:p>
          <a:p>
            <a:pPr lvl="2"/>
            <a:r>
              <a:rPr lang="en-US" sz="1900" dirty="0"/>
              <a:t>Miller-</a:t>
            </a:r>
            <a:r>
              <a:rPr lang="en-US" sz="1900" dirty="0" err="1"/>
              <a:t>Tydings</a:t>
            </a:r>
            <a:r>
              <a:rPr lang="en-US" sz="1900" dirty="0"/>
              <a:t> (1937)</a:t>
            </a:r>
          </a:p>
          <a:p>
            <a:pPr lvl="2"/>
            <a:r>
              <a:rPr lang="en-US" sz="1900" dirty="0"/>
              <a:t>McGuire Act (1952)</a:t>
            </a:r>
          </a:p>
          <a:p>
            <a:pPr lvl="2"/>
            <a:r>
              <a:rPr lang="en-US" sz="1900" dirty="0"/>
              <a:t>Consumer Goods Pricing (1975)</a:t>
            </a:r>
          </a:p>
          <a:p>
            <a:pPr lvl="1"/>
            <a:r>
              <a:rPr lang="en-US" sz="1900" b="1" i="1" dirty="0"/>
              <a:t>Monsanto</a:t>
            </a:r>
            <a:r>
              <a:rPr lang="en-US" sz="1900" b="1" dirty="0"/>
              <a:t> </a:t>
            </a:r>
          </a:p>
          <a:p>
            <a:pPr lvl="2"/>
            <a:r>
              <a:rPr lang="en-US" sz="1900" dirty="0"/>
              <a:t>A vertical price agreement is not established by complaints about pricing of other dealers</a:t>
            </a:r>
          </a:p>
          <a:p>
            <a:pPr lvl="1"/>
            <a:r>
              <a:rPr lang="en-US" sz="1900" b="1" i="1" dirty="0"/>
              <a:t>BEC vs Sharpe </a:t>
            </a:r>
          </a:p>
          <a:p>
            <a:pPr lvl="2"/>
            <a:r>
              <a:rPr lang="en-US" sz="1900" dirty="0"/>
              <a:t>Per se rule only applies if agreement involves a specific price</a:t>
            </a:r>
          </a:p>
          <a:p>
            <a:pPr lvl="2"/>
            <a:r>
              <a:rPr lang="en-US" sz="1900" i="1" dirty="0">
                <a:solidFill>
                  <a:srgbClr val="C00000"/>
                </a:solidFill>
              </a:rPr>
              <a:t>Why? Need to “protect” Sylvania rule </a:t>
            </a:r>
          </a:p>
          <a:p>
            <a:pPr lvl="1"/>
            <a:r>
              <a:rPr lang="en-US" sz="1900" b="1" i="1" dirty="0"/>
              <a:t>Khan</a:t>
            </a:r>
            <a:r>
              <a:rPr lang="en-US" sz="1900" b="1" dirty="0"/>
              <a:t> </a:t>
            </a:r>
          </a:p>
          <a:p>
            <a:pPr lvl="2"/>
            <a:r>
              <a:rPr lang="en-US" sz="1900" dirty="0"/>
              <a:t>Maximum RPM subject to rule of reason, not per se </a:t>
            </a:r>
          </a:p>
          <a:p>
            <a:pPr lvl="1"/>
            <a:r>
              <a:rPr lang="en-US" sz="1900" b="1" i="1" dirty="0">
                <a:solidFill>
                  <a:srgbClr val="C00000"/>
                </a:solidFill>
              </a:rPr>
              <a:t>Leegin </a:t>
            </a:r>
            <a:r>
              <a:rPr lang="en-US" sz="1900" b="1" dirty="0">
                <a:solidFill>
                  <a:srgbClr val="C00000"/>
                </a:solidFill>
              </a:rPr>
              <a:t>(2007)</a:t>
            </a:r>
          </a:p>
          <a:p>
            <a:pPr lvl="2"/>
            <a:r>
              <a:rPr lang="en-US" sz="1900" b="1" dirty="0">
                <a:solidFill>
                  <a:srgbClr val="C00000"/>
                </a:solidFill>
              </a:rPr>
              <a:t>Minimum RPM also rule of reason</a:t>
            </a:r>
            <a:r>
              <a:rPr lang="en-US" sz="1350" dirty="0"/>
              <a:t>	</a:t>
            </a:r>
          </a:p>
        </p:txBody>
      </p:sp>
      <p:sp>
        <p:nvSpPr>
          <p:cNvPr id="8196" name="Content Placeholder 4"/>
          <p:cNvSpPr>
            <a:spLocks noGrp="1"/>
          </p:cNvSpPr>
          <p:nvPr>
            <p:ph sz="half" idx="2"/>
          </p:nvPr>
        </p:nvSpPr>
        <p:spPr>
          <a:xfrm>
            <a:off x="6781800" y="1077437"/>
            <a:ext cx="4267200" cy="2510074"/>
          </a:xfrm>
          <a:ln w="28575">
            <a:solidFill>
              <a:schemeClr val="tx1"/>
            </a:solidFill>
          </a:ln>
        </p:spPr>
        <p:txBody>
          <a:bodyPr>
            <a:normAutofit fontScale="77500" lnSpcReduction="20000"/>
          </a:bodyPr>
          <a:lstStyle/>
          <a:p>
            <a:pPr marL="0" indent="0">
              <a:buNone/>
            </a:pPr>
            <a:r>
              <a:rPr lang="en-US" sz="1800" b="1" i="1" dirty="0">
                <a:solidFill>
                  <a:srgbClr val="C00000"/>
                </a:solidFill>
              </a:rPr>
              <a:t>                  </a:t>
            </a:r>
          </a:p>
          <a:p>
            <a:pPr marL="0" indent="0">
              <a:buNone/>
            </a:pPr>
            <a:r>
              <a:rPr lang="en-US" sz="2600" b="1" i="1" dirty="0">
                <a:solidFill>
                  <a:srgbClr val="C00000"/>
                </a:solidFill>
              </a:rPr>
              <a:t>         </a:t>
            </a:r>
            <a:r>
              <a:rPr lang="en-US" sz="2600" b="1" i="1" u="sng" dirty="0">
                <a:solidFill>
                  <a:srgbClr val="C00000"/>
                </a:solidFill>
              </a:rPr>
              <a:t>Non-Price Agreements</a:t>
            </a:r>
            <a:br>
              <a:rPr lang="en-US" sz="2600" b="1" i="1" u="sng" dirty="0">
                <a:solidFill>
                  <a:srgbClr val="C00000"/>
                </a:solidFill>
              </a:rPr>
            </a:br>
            <a:endParaRPr lang="en-US" sz="1800" b="1" i="1" u="sng" dirty="0">
              <a:solidFill>
                <a:srgbClr val="C00000"/>
              </a:solidFill>
            </a:endParaRPr>
          </a:p>
          <a:p>
            <a:pPr lvl="1"/>
            <a:r>
              <a:rPr lang="en-US" sz="2300" i="1" dirty="0"/>
              <a:t>White Motor </a:t>
            </a:r>
            <a:r>
              <a:rPr lang="en-US" sz="2300" dirty="0"/>
              <a:t>(1963)</a:t>
            </a:r>
          </a:p>
          <a:p>
            <a:pPr lvl="2"/>
            <a:r>
              <a:rPr lang="en-US" sz="2300" i="1" dirty="0"/>
              <a:t>Rule</a:t>
            </a:r>
            <a:r>
              <a:rPr lang="en-US" sz="2300" dirty="0"/>
              <a:t> of reason</a:t>
            </a:r>
          </a:p>
          <a:p>
            <a:pPr lvl="1"/>
            <a:r>
              <a:rPr lang="en-US" sz="2300" i="1" dirty="0"/>
              <a:t>Schwinn</a:t>
            </a:r>
            <a:r>
              <a:rPr lang="en-US" sz="2300" dirty="0"/>
              <a:t> (1967)</a:t>
            </a:r>
          </a:p>
          <a:p>
            <a:pPr lvl="2"/>
            <a:r>
              <a:rPr lang="en-US" sz="2300" dirty="0"/>
              <a:t>Per se illegal </a:t>
            </a:r>
          </a:p>
          <a:p>
            <a:pPr lvl="1"/>
            <a:r>
              <a:rPr lang="en-US" sz="2300" i="1" dirty="0"/>
              <a:t>GTE Sylvania </a:t>
            </a:r>
            <a:r>
              <a:rPr lang="en-US" sz="2300" dirty="0"/>
              <a:t>(1977)</a:t>
            </a:r>
          </a:p>
          <a:p>
            <a:pPr lvl="2"/>
            <a:r>
              <a:rPr lang="en-US" sz="2300" dirty="0"/>
              <a:t>Rule of reason</a:t>
            </a:r>
          </a:p>
        </p:txBody>
      </p:sp>
      <p:sp>
        <p:nvSpPr>
          <p:cNvPr id="5" name="Slide Number Placeholder 4"/>
          <p:cNvSpPr>
            <a:spLocks noGrp="1"/>
          </p:cNvSpPr>
          <p:nvPr>
            <p:ph type="sldNum" sz="quarter" idx="12"/>
          </p:nvPr>
        </p:nvSpPr>
        <p:spPr/>
        <p:txBody>
          <a:bodyPr/>
          <a:lstStyle/>
          <a:p>
            <a:pPr>
              <a:defRPr/>
            </a:pPr>
            <a:fld id="{69232555-A10B-446F-AF92-592447746FF0}" type="slidenum">
              <a:rPr lang="en-US" smtClean="0"/>
              <a:pPr>
                <a:defRPr/>
              </a:pPr>
              <a:t>8</a:t>
            </a:fld>
            <a:endParaRPr lang="en-US" dirty="0"/>
          </a:p>
        </p:txBody>
      </p:sp>
      <p:sp>
        <p:nvSpPr>
          <p:cNvPr id="2" name="TextBox 1">
            <a:extLst>
              <a:ext uri="{FF2B5EF4-FFF2-40B4-BE49-F238E27FC236}">
                <a16:creationId xmlns:a16="http://schemas.microsoft.com/office/drawing/2014/main" id="{CEF61E47-9996-472E-980A-FF43435C145D}"/>
              </a:ext>
            </a:extLst>
          </p:cNvPr>
          <p:cNvSpPr txBox="1"/>
          <p:nvPr/>
        </p:nvSpPr>
        <p:spPr>
          <a:xfrm>
            <a:off x="7112663" y="4267200"/>
            <a:ext cx="3605474" cy="1200329"/>
          </a:xfrm>
          <a:prstGeom prst="rect">
            <a:avLst/>
          </a:prstGeom>
          <a:noFill/>
          <a:ln w="28575">
            <a:solidFill>
              <a:srgbClr val="0070C0"/>
            </a:solidFill>
          </a:ln>
        </p:spPr>
        <p:txBody>
          <a:bodyPr wrap="none" rtlCol="0">
            <a:spAutoFit/>
          </a:bodyPr>
          <a:lstStyle/>
          <a:p>
            <a:r>
              <a:rPr lang="en-US" b="1" dirty="0">
                <a:solidFill>
                  <a:srgbClr val="0070C0"/>
                </a:solidFill>
              </a:rPr>
              <a:t>RPM = Resale Price Maintenance </a:t>
            </a:r>
          </a:p>
          <a:p>
            <a:endParaRPr lang="en-US" b="1" dirty="0">
              <a:solidFill>
                <a:srgbClr val="0070C0"/>
              </a:solidFill>
            </a:endParaRPr>
          </a:p>
          <a:p>
            <a:r>
              <a:rPr lang="en-US" b="1" dirty="0">
                <a:solidFill>
                  <a:srgbClr val="0070C0"/>
                </a:solidFill>
              </a:rPr>
              <a:t>Non-Price Restraints = territorial, </a:t>
            </a:r>
            <a:br>
              <a:rPr lang="en-US" b="1" dirty="0">
                <a:solidFill>
                  <a:srgbClr val="0070C0"/>
                </a:solidFill>
              </a:rPr>
            </a:br>
            <a:r>
              <a:rPr lang="en-US" b="1" dirty="0">
                <a:solidFill>
                  <a:srgbClr val="0070C0"/>
                </a:solidFill>
              </a:rPr>
              <a:t>customer, advertising, etc.</a:t>
            </a:r>
          </a:p>
        </p:txBody>
      </p:sp>
    </p:spTree>
    <p:extLst>
      <p:ext uri="{BB962C8B-B14F-4D97-AF65-F5344CB8AC3E}">
        <p14:creationId xmlns:p14="http://schemas.microsoft.com/office/powerpoint/2010/main" val="242863381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98A76C-1CE9-43B6-BE1A-5223E43B5505}"/>
              </a:ext>
            </a:extLst>
          </p:cNvPr>
          <p:cNvSpPr>
            <a:spLocks noGrp="1"/>
          </p:cNvSpPr>
          <p:nvPr>
            <p:ph type="title"/>
          </p:nvPr>
        </p:nvSpPr>
        <p:spPr>
          <a:xfrm>
            <a:off x="609600" y="255588"/>
            <a:ext cx="10972800" cy="1143000"/>
          </a:xfrm>
        </p:spPr>
        <p:txBody>
          <a:bodyPr>
            <a:normAutofit/>
          </a:bodyPr>
          <a:lstStyle/>
          <a:p>
            <a:r>
              <a:rPr lang="en-US" dirty="0"/>
              <a:t>Fundamental Legal Tension: </a:t>
            </a:r>
            <a:r>
              <a:rPr lang="en-US" i="1" dirty="0"/>
              <a:t>Colgate </a:t>
            </a:r>
            <a:r>
              <a:rPr lang="en-US" dirty="0"/>
              <a:t>vs </a:t>
            </a:r>
            <a:r>
              <a:rPr lang="en-US" i="1" dirty="0"/>
              <a:t>Dr. Miles</a:t>
            </a:r>
            <a:endParaRPr lang="en-US" dirty="0"/>
          </a:p>
        </p:txBody>
      </p:sp>
      <p:sp>
        <p:nvSpPr>
          <p:cNvPr id="3" name="Content Placeholder 2">
            <a:extLst>
              <a:ext uri="{FF2B5EF4-FFF2-40B4-BE49-F238E27FC236}">
                <a16:creationId xmlns:a16="http://schemas.microsoft.com/office/drawing/2014/main" id="{34F6A1FF-CE72-4ED5-9A0B-480562FEAEC1}"/>
              </a:ext>
            </a:extLst>
          </p:cNvPr>
          <p:cNvSpPr>
            <a:spLocks noGrp="1"/>
          </p:cNvSpPr>
          <p:nvPr>
            <p:ph idx="1"/>
          </p:nvPr>
        </p:nvSpPr>
        <p:spPr>
          <a:xfrm>
            <a:off x="762000" y="1219200"/>
            <a:ext cx="6934200" cy="5241923"/>
          </a:xfrm>
        </p:spPr>
        <p:txBody>
          <a:bodyPr>
            <a:normAutofit fontScale="40000" lnSpcReduction="20000"/>
          </a:bodyPr>
          <a:lstStyle/>
          <a:p>
            <a:pPr marL="0" indent="0">
              <a:buNone/>
            </a:pPr>
            <a:r>
              <a:rPr lang="en-US" sz="4200" i="1" dirty="0">
                <a:solidFill>
                  <a:srgbClr val="C00000"/>
                </a:solidFill>
              </a:rPr>
              <a:t>Dr. Miles</a:t>
            </a:r>
            <a:r>
              <a:rPr lang="en-US" sz="4200" dirty="0">
                <a:solidFill>
                  <a:srgbClr val="C00000"/>
                </a:solidFill>
              </a:rPr>
              <a:t>:</a:t>
            </a:r>
            <a:r>
              <a:rPr lang="en-US" sz="4200" i="1" dirty="0">
                <a:solidFill>
                  <a:srgbClr val="C00000"/>
                </a:solidFill>
              </a:rPr>
              <a:t> </a:t>
            </a:r>
            <a:r>
              <a:rPr lang="en-US" sz="4200" dirty="0"/>
              <a:t>vertical price </a:t>
            </a:r>
            <a:r>
              <a:rPr lang="en-US" sz="4200" i="1" dirty="0"/>
              <a:t>agreements </a:t>
            </a:r>
            <a:r>
              <a:rPr lang="en-US" sz="4200" dirty="0"/>
              <a:t>are pe se illegal </a:t>
            </a:r>
          </a:p>
          <a:p>
            <a:pPr marL="0" indent="0">
              <a:buNone/>
            </a:pPr>
            <a:endParaRPr lang="en-US" sz="4200" dirty="0"/>
          </a:p>
          <a:p>
            <a:pPr marL="0" indent="0">
              <a:buNone/>
            </a:pPr>
            <a:r>
              <a:rPr lang="en-US" sz="4200" i="1" dirty="0">
                <a:solidFill>
                  <a:srgbClr val="C00000"/>
                </a:solidFill>
              </a:rPr>
              <a:t>Colgate</a:t>
            </a:r>
            <a:r>
              <a:rPr lang="en-US" sz="4200" dirty="0">
                <a:solidFill>
                  <a:srgbClr val="C00000"/>
                </a:solidFill>
              </a:rPr>
              <a:t>:</a:t>
            </a:r>
            <a:r>
              <a:rPr lang="en-US" sz="4200" i="1" dirty="0">
                <a:solidFill>
                  <a:srgbClr val="C00000"/>
                </a:solidFill>
              </a:rPr>
              <a:t> </a:t>
            </a:r>
            <a:r>
              <a:rPr lang="en-US" sz="4200" dirty="0"/>
              <a:t>Unilaterally mandated vertical price requirements are per se legal, </a:t>
            </a:r>
            <a:br>
              <a:rPr lang="en-US" sz="4200" dirty="0"/>
            </a:br>
            <a:r>
              <a:rPr lang="en-US" sz="4200" i="1" dirty="0"/>
              <a:t>at least if the manufacturer is not using the RPM to gain monopoly power</a:t>
            </a:r>
          </a:p>
          <a:p>
            <a:pPr marL="0" indent="0">
              <a:buNone/>
            </a:pPr>
            <a:endParaRPr lang="en-US" sz="4200" dirty="0"/>
          </a:p>
          <a:p>
            <a:pPr marL="0" indent="0">
              <a:lnSpc>
                <a:spcPct val="120000"/>
              </a:lnSpc>
              <a:buNone/>
            </a:pPr>
            <a:r>
              <a:rPr lang="en-US" sz="4200" dirty="0"/>
              <a:t>“The purpose of the Sherman Act is to prohibit monopolies, contracts and combinations which probably would unduly interfere with the free exercise of their rights by those engaged, or who wish to engage, in trade or commerce—in a word to preserve the right of freedom of trade. </a:t>
            </a:r>
            <a:r>
              <a:rPr lang="en-US" sz="4200" dirty="0">
                <a:solidFill>
                  <a:srgbClr val="C00000"/>
                </a:solidFill>
              </a:rPr>
              <a:t>In the absence of any purpose to create or maintain a monopoly, the act does not restrict the long recognized right of trader or manufacturer engaged in an entirely private business, freely to exercise his own independent discretion as to parties with whom he will deal; and, </a:t>
            </a:r>
            <a:r>
              <a:rPr lang="en-US" sz="4200" b="1" dirty="0">
                <a:solidFill>
                  <a:srgbClr val="C00000"/>
                </a:solidFill>
              </a:rPr>
              <a:t>of course, he may announce in advance the circumstances under which he will refuse to sell.” </a:t>
            </a:r>
            <a:r>
              <a:rPr lang="en-US" sz="4200" i="1" dirty="0">
                <a:solidFill>
                  <a:srgbClr val="C00000"/>
                </a:solidFill>
              </a:rPr>
              <a:t>(Colgate)</a:t>
            </a:r>
          </a:p>
          <a:p>
            <a:endParaRPr lang="en-US" dirty="0"/>
          </a:p>
          <a:p>
            <a:pPr marL="0" indent="0">
              <a:buNone/>
            </a:pPr>
            <a:endParaRPr lang="en-US" dirty="0"/>
          </a:p>
          <a:p>
            <a:pPr marL="0" indent="0">
              <a:buNone/>
            </a:pPr>
            <a:r>
              <a:rPr lang="en-US" sz="7000" i="1" u="sng" dirty="0">
                <a:solidFill>
                  <a:srgbClr val="C00000"/>
                </a:solidFill>
              </a:rPr>
              <a:t>Basic economic tension</a:t>
            </a:r>
            <a:r>
              <a:rPr lang="en-US" sz="7000" i="1" dirty="0">
                <a:solidFill>
                  <a:srgbClr val="C00000"/>
                </a:solidFill>
              </a:rPr>
              <a:t>: </a:t>
            </a:r>
            <a:br>
              <a:rPr lang="en-US" sz="7000" i="1" dirty="0">
                <a:solidFill>
                  <a:srgbClr val="C00000"/>
                </a:solidFill>
              </a:rPr>
            </a:br>
            <a:r>
              <a:rPr lang="en-US" sz="7000" dirty="0">
                <a:solidFill>
                  <a:srgbClr val="C00000"/>
                </a:solidFill>
              </a:rPr>
              <a:t>Who is the better friend of consumers – the manufacturer or the retailer?</a:t>
            </a:r>
            <a:endParaRPr lang="en-US" sz="4500" dirty="0">
              <a:solidFill>
                <a:srgbClr val="C00000"/>
              </a:solidFill>
            </a:endParaRPr>
          </a:p>
        </p:txBody>
      </p:sp>
      <p:sp>
        <p:nvSpPr>
          <p:cNvPr id="4" name="Slide Number Placeholder 3">
            <a:extLst>
              <a:ext uri="{FF2B5EF4-FFF2-40B4-BE49-F238E27FC236}">
                <a16:creationId xmlns:a16="http://schemas.microsoft.com/office/drawing/2014/main" id="{A650DEA1-0858-4E1C-A2D6-64805B45CBC3}"/>
              </a:ext>
            </a:extLst>
          </p:cNvPr>
          <p:cNvSpPr>
            <a:spLocks noGrp="1"/>
          </p:cNvSpPr>
          <p:nvPr>
            <p:ph type="sldNum" sz="quarter" idx="12"/>
          </p:nvPr>
        </p:nvSpPr>
        <p:spPr/>
        <p:txBody>
          <a:bodyPr/>
          <a:lstStyle/>
          <a:p>
            <a:fld id="{9F21919D-CBDE-4B0B-9CE3-9DF67345EEEA}" type="slidenum">
              <a:rPr lang="en-US" smtClean="0"/>
              <a:t>9</a:t>
            </a:fld>
            <a:endParaRPr lang="en-US"/>
          </a:p>
        </p:txBody>
      </p:sp>
      <p:sp>
        <p:nvSpPr>
          <p:cNvPr id="5" name="TextBox 4">
            <a:extLst>
              <a:ext uri="{FF2B5EF4-FFF2-40B4-BE49-F238E27FC236}">
                <a16:creationId xmlns:a16="http://schemas.microsoft.com/office/drawing/2014/main" id="{39532B64-B081-4E45-9F6C-AF928E4103D4}"/>
              </a:ext>
            </a:extLst>
          </p:cNvPr>
          <p:cNvSpPr txBox="1"/>
          <p:nvPr/>
        </p:nvSpPr>
        <p:spPr>
          <a:xfrm>
            <a:off x="8458200" y="4038600"/>
            <a:ext cx="2971800" cy="2031325"/>
          </a:xfrm>
          <a:prstGeom prst="rect">
            <a:avLst/>
          </a:prstGeom>
          <a:noFill/>
          <a:ln w="38100">
            <a:solidFill>
              <a:srgbClr val="0070C0"/>
            </a:solidFill>
          </a:ln>
        </p:spPr>
        <p:txBody>
          <a:bodyPr wrap="square" rtlCol="0">
            <a:spAutoFit/>
          </a:bodyPr>
          <a:lstStyle/>
          <a:p>
            <a:r>
              <a:rPr lang="en-US" b="1" i="1" dirty="0">
                <a:solidFill>
                  <a:schemeClr val="accent1"/>
                </a:solidFill>
              </a:rPr>
              <a:t>Unilateral Announcement vs Vertical Agreement?</a:t>
            </a:r>
          </a:p>
          <a:p>
            <a:endParaRPr lang="en-US" b="1" dirty="0">
              <a:solidFill>
                <a:schemeClr val="accent1"/>
              </a:solidFill>
            </a:endParaRPr>
          </a:p>
          <a:p>
            <a:r>
              <a:rPr lang="en-US" b="1" dirty="0">
                <a:solidFill>
                  <a:schemeClr val="accent1"/>
                </a:solidFill>
              </a:rPr>
              <a:t>But, how can this tension be resolved in practice by a real-world firm?  </a:t>
            </a:r>
            <a:br>
              <a:rPr lang="en-US" b="1" dirty="0">
                <a:solidFill>
                  <a:schemeClr val="accent1"/>
                </a:solidFill>
              </a:rPr>
            </a:br>
            <a:r>
              <a:rPr lang="en-US" b="1" i="1" dirty="0">
                <a:solidFill>
                  <a:schemeClr val="accent1"/>
                </a:solidFill>
              </a:rPr>
              <a:t>(see next slide)</a:t>
            </a:r>
          </a:p>
        </p:txBody>
      </p:sp>
      <p:sp>
        <p:nvSpPr>
          <p:cNvPr id="10" name="TextBox 9">
            <a:extLst>
              <a:ext uri="{FF2B5EF4-FFF2-40B4-BE49-F238E27FC236}">
                <a16:creationId xmlns:a16="http://schemas.microsoft.com/office/drawing/2014/main" id="{F99C5B37-8759-46BC-AF80-F8E64EBA9F50}"/>
              </a:ext>
            </a:extLst>
          </p:cNvPr>
          <p:cNvSpPr txBox="1"/>
          <p:nvPr/>
        </p:nvSpPr>
        <p:spPr>
          <a:xfrm>
            <a:off x="8629650" y="1693957"/>
            <a:ext cx="2209800" cy="923330"/>
          </a:xfrm>
          <a:prstGeom prst="rect">
            <a:avLst/>
          </a:prstGeom>
          <a:noFill/>
          <a:ln w="38100">
            <a:solidFill>
              <a:srgbClr val="0070C0"/>
            </a:solidFill>
          </a:ln>
        </p:spPr>
        <p:txBody>
          <a:bodyPr wrap="square" rtlCol="0">
            <a:spAutoFit/>
          </a:bodyPr>
          <a:lstStyle/>
          <a:p>
            <a:r>
              <a:rPr lang="en-US" b="1" dirty="0">
                <a:solidFill>
                  <a:schemeClr val="accent1"/>
                </a:solidFill>
              </a:rPr>
              <a:t>Only “agreements” are illegal under Section 1</a:t>
            </a:r>
            <a:endParaRPr lang="en-US" b="1" i="1" dirty="0">
              <a:solidFill>
                <a:schemeClr val="accent1"/>
              </a:solidFill>
            </a:endParaRPr>
          </a:p>
        </p:txBody>
      </p:sp>
      <p:cxnSp>
        <p:nvCxnSpPr>
          <p:cNvPr id="11" name="Straight Arrow Connector 10">
            <a:extLst>
              <a:ext uri="{FF2B5EF4-FFF2-40B4-BE49-F238E27FC236}">
                <a16:creationId xmlns:a16="http://schemas.microsoft.com/office/drawing/2014/main" id="{1C24C38F-E127-4A6D-8F83-7F5692931DEE}"/>
              </a:ext>
            </a:extLst>
          </p:cNvPr>
          <p:cNvCxnSpPr>
            <a:cxnSpLocks/>
          </p:cNvCxnSpPr>
          <p:nvPr/>
        </p:nvCxnSpPr>
        <p:spPr>
          <a:xfrm flipH="1">
            <a:off x="7742119" y="2001732"/>
            <a:ext cx="577036" cy="3077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2" name="Straight Arrow Connector 11">
            <a:extLst>
              <a:ext uri="{FF2B5EF4-FFF2-40B4-BE49-F238E27FC236}">
                <a16:creationId xmlns:a16="http://schemas.microsoft.com/office/drawing/2014/main" id="{9F85692C-4E14-4467-B1E4-182FBF5EF352}"/>
              </a:ext>
            </a:extLst>
          </p:cNvPr>
          <p:cNvCxnSpPr>
            <a:cxnSpLocks/>
          </p:cNvCxnSpPr>
          <p:nvPr/>
        </p:nvCxnSpPr>
        <p:spPr>
          <a:xfrm flipH="1" flipV="1">
            <a:off x="7162800" y="4507279"/>
            <a:ext cx="1202275" cy="29238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82443930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Times New Roma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Custom 1">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9729</TotalTime>
  <Words>5720</Words>
  <Application>Microsoft Office PowerPoint</Application>
  <PresentationFormat>Widescreen</PresentationFormat>
  <Paragraphs>554</Paragraphs>
  <Slides>43</Slides>
  <Notes>6</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43</vt:i4>
      </vt:variant>
    </vt:vector>
  </HeadingPairs>
  <TitlesOfParts>
    <vt:vector size="48" baseType="lpstr">
      <vt:lpstr>Arial</vt:lpstr>
      <vt:lpstr>Calibri</vt:lpstr>
      <vt:lpstr>Times New Roman</vt:lpstr>
      <vt:lpstr>Office Theme</vt:lpstr>
      <vt:lpstr>Custom Design</vt:lpstr>
      <vt:lpstr>Topic 21  Intrabrand Vertical Restraints From Dr. Miles &amp; Colgate to GTE Sylvania &amp; Leegin   Professor Steven Salop Antitrust Econ &amp; Law Fall 2021  </vt:lpstr>
      <vt:lpstr>Introduction</vt:lpstr>
      <vt:lpstr>Scope of Restraints</vt:lpstr>
      <vt:lpstr>Hypo Examples: Vertical Restraints on Mercedes Dealers</vt:lpstr>
      <vt:lpstr>PowerPoint Presentation</vt:lpstr>
      <vt:lpstr>PowerPoint Presentation</vt:lpstr>
      <vt:lpstr>The Long &amp; Winding Legal History of  Intrabrand Vertical Price Agreement Law</vt:lpstr>
      <vt:lpstr>Vertical Intrabrand Restraints Law</vt:lpstr>
      <vt:lpstr>Fundamental Legal Tension: Colgate vs Dr. Miles</vt:lpstr>
      <vt:lpstr>Announcement vs Agreement: Which of these are “Colgate-Protected” Announcements? </vt:lpstr>
      <vt:lpstr> </vt:lpstr>
      <vt:lpstr>Continental T.V. v. GTE Sylvania (1977)</vt:lpstr>
      <vt:lpstr>Sylvania - Judicial Outcome</vt:lpstr>
      <vt:lpstr>Interbrand vs Intrabrand Competitive Effects</vt:lpstr>
      <vt:lpstr>Justice White: What About Dr. Miles’ Price Restraints?</vt:lpstr>
      <vt:lpstr>Supreme Court Analysis: Economics Rules!</vt:lpstr>
      <vt:lpstr>Sylvania’s Broader Ramifications (Hard to Understate the Significance)</vt:lpstr>
      <vt:lpstr> </vt:lpstr>
      <vt:lpstr>The Rule of Reason for Non-Price Vertical Restraints</vt:lpstr>
      <vt:lpstr>Paradigmatic Justification: Promoting the Efficiency of the Supplier’s Distribution System with Increased Promotion </vt:lpstr>
      <vt:lpstr>Analysis of Paradigmatic Example: Point/Counterpoint</vt:lpstr>
      <vt:lpstr>PowerPoint Presentation</vt:lpstr>
      <vt:lpstr>  </vt:lpstr>
      <vt:lpstr>The “Output” Test in General: Introduction </vt:lpstr>
      <vt:lpstr>Administrative Problems: Test May Be Improperly Applied</vt:lpstr>
      <vt:lpstr>Conceptual Problems: Test Does Not Properly  Apply for Certain Conduct</vt:lpstr>
      <vt:lpstr>  </vt:lpstr>
      <vt:lpstr>Procompetitive Vertical Restraint: Output Rises</vt:lpstr>
      <vt:lpstr>Anticompetitive Vertical Restraint #1 (Output Falls)</vt:lpstr>
      <vt:lpstr>Anticompetitive Vertical Restraint #2 (Though Output Rises)</vt:lpstr>
      <vt:lpstr>Procompetitive Vertical Restraint #2 (Though Output Falls)</vt:lpstr>
      <vt:lpstr>  </vt:lpstr>
      <vt:lpstr>Sylvania Non-Price vs Dr. Miles’ Price Restraints? Justice White</vt:lpstr>
      <vt:lpstr>Between Sylvania &amp; Leegin (1977 – 2007)</vt:lpstr>
      <vt:lpstr>Leegin (2007) </vt:lpstr>
      <vt:lpstr>Leegin’s Economic Analysis: Anticompetitive vs Procompetitive Effects</vt:lpstr>
      <vt:lpstr>RPM Agreements Can Raise Product Demand &amp; Interbrand Competition: Summary </vt:lpstr>
      <vt:lpstr>Shifting Retail Competition From Price to Non-Price Dimensions with RPM: Economic Analysis</vt:lpstr>
      <vt:lpstr>Consider Impulse Goods</vt:lpstr>
      <vt:lpstr>Why Is RPM Needed Even if There are Contractual Requirements for Promotion or Services?</vt:lpstr>
      <vt:lpstr>RPM Also Can Ensure that Dealers Have Adequate Profits to  Finance Service and Other Non-Price Benefits</vt:lpstr>
      <vt:lpstr>Intra-Brand Vertical Restraints: Checklist </vt:lpstr>
      <vt:lpstr>Leegin’s 3 Rule of Reason “Filters”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Steven Salop</dc:creator>
  <cp:lastModifiedBy>Steve Salop</cp:lastModifiedBy>
  <cp:revision>239</cp:revision>
  <cp:lastPrinted>2019-11-14T16:49:27Z</cp:lastPrinted>
  <dcterms:created xsi:type="dcterms:W3CDTF">2015-09-27T19:37:45Z</dcterms:created>
  <dcterms:modified xsi:type="dcterms:W3CDTF">2023-04-30T22:43:20Z</dcterms:modified>
</cp:coreProperties>
</file>